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4" r:id="rId20"/>
    <p:sldId id="275" r:id="rId21"/>
    <p:sldId id="276" r:id="rId22"/>
    <p:sldId id="286" r:id="rId23"/>
    <p:sldId id="277" r:id="rId24"/>
    <p:sldId id="278" r:id="rId25"/>
    <p:sldId id="287" r:id="rId26"/>
    <p:sldId id="279" r:id="rId27"/>
    <p:sldId id="280" r:id="rId28"/>
    <p:sldId id="281" r:id="rId29"/>
    <p:sldId id="282" r:id="rId30"/>
    <p:sldId id="283" r:id="rId31"/>
    <p:sldId id="28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EHfPQQJ6rz1KF7gffVBMYgScz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EEEF96-D824-401F-BF4A-A974920A2A27}">
  <a:tblStyle styleId="{89EEEF96-D824-401F-BF4A-A974920A2A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75" d="100"/>
          <a:sy n="75" d="100"/>
        </p:scale>
        <p:origin x="8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5c2de5d90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a5c2de5d90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5bf2cc2f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2a5bf2cc2f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a5c2de5d90_4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a5c2de5d90_4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a5bf2cc2f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2a5bf2cc2f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5c2de5d90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5c2de5d90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5c2de5d90_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5c2de5d90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5c2de5d90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5c2de5d90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5c2de5d90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a5c2de5d90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732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5c2de5d9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5c2de5d9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5c2de5d9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5c2de5d9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a5c2de5d9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a5c2de5d9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a5c2de5d9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a5c2de5d9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543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a5c2de5d90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a5c2de5d90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5c2de5d90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5c2de5d9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5c2de5d90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5c2de5d9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001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5c2de5d9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5c2de5d9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5c2de5d90_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a5c2de5d90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5c2de5d90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5c2de5d90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5c2de5d90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5c2de5d90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5c2de5d90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2a5c2de5d90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5c2de5d90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2a5c2de5d90_4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a5c2de5d9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a5c2de5d9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5c2de5d90_5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5c2de5d90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5c2de5d90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5c2de5d90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5c2de5d9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a5c2de5d9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a5bf2cc2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2a5bf2cc2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2"/>
        <p:cNvGrpSpPr/>
        <p:nvPr/>
      </p:nvGrpSpPr>
      <p:grpSpPr>
        <a:xfrm>
          <a:off x="0" y="0"/>
          <a:ext cx="0" cy="0"/>
          <a:chOff x="0" y="0"/>
          <a:chExt cx="0" cy="0"/>
        </a:xfrm>
      </p:grpSpPr>
      <p:pic>
        <p:nvPicPr>
          <p:cNvPr id="23" name="Google Shape;23;p26"/>
          <p:cNvPicPr preferRelativeResize="0"/>
          <p:nvPr/>
        </p:nvPicPr>
        <p:blipFill rotWithShape="1">
          <a:blip r:embed="rId2">
            <a:alphaModFix/>
          </a:blip>
          <a:srcRect/>
          <a:stretch/>
        </p:blipFill>
        <p:spPr>
          <a:xfrm>
            <a:off x="10351008" y="219456"/>
            <a:ext cx="1623487" cy="749301"/>
          </a:xfrm>
          <a:prstGeom prst="rect">
            <a:avLst/>
          </a:prstGeom>
          <a:noFill/>
          <a:ln>
            <a:noFill/>
          </a:ln>
        </p:spPr>
      </p:pic>
      <p:sp>
        <p:nvSpPr>
          <p:cNvPr id="24" name="Google Shape;24;p26"/>
          <p:cNvSpPr txBox="1">
            <a:spLocks noGrp="1"/>
          </p:cNvSpPr>
          <p:nvPr>
            <p:ph type="body" idx="1"/>
          </p:nvPr>
        </p:nvSpPr>
        <p:spPr>
          <a:xfrm>
            <a:off x="2092326" y="2631759"/>
            <a:ext cx="8667751" cy="87344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4800"/>
              <a:buNone/>
              <a:defRPr sz="6000"/>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 name="Google Shape;25;p26"/>
          <p:cNvSpPr txBox="1">
            <a:spLocks noGrp="1"/>
          </p:cNvSpPr>
          <p:nvPr>
            <p:ph type="body" idx="2"/>
          </p:nvPr>
        </p:nvSpPr>
        <p:spPr>
          <a:xfrm>
            <a:off x="2092326" y="3637600"/>
            <a:ext cx="8667751" cy="2448241"/>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00"/>
        <p:cNvGrpSpPr/>
        <p:nvPr/>
      </p:nvGrpSpPr>
      <p:grpSpPr>
        <a:xfrm>
          <a:off x="0" y="0"/>
          <a:ext cx="0" cy="0"/>
          <a:chOff x="0" y="0"/>
          <a:chExt cx="0" cy="0"/>
        </a:xfrm>
      </p:grpSpPr>
      <p:grpSp>
        <p:nvGrpSpPr>
          <p:cNvPr id="101" name="Google Shape;101;p35"/>
          <p:cNvGrpSpPr/>
          <p:nvPr/>
        </p:nvGrpSpPr>
        <p:grpSpPr>
          <a:xfrm>
            <a:off x="0" y="-8467"/>
            <a:ext cx="12192000" cy="6866467"/>
            <a:chOff x="0" y="-8467"/>
            <a:chExt cx="12192000" cy="6866467"/>
          </a:xfrm>
        </p:grpSpPr>
        <p:cxnSp>
          <p:nvCxnSpPr>
            <p:cNvPr id="102" name="Google Shape;102;p3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03" name="Google Shape;103;p35"/>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04" name="Google Shape;104;p3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5" name="Google Shape;105;p3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06" name="Google Shape;106;p3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08" name="Google Shape;108;p3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09" name="Google Shape;109;p3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10" name="Google Shape;110;p3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5"/>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5"/>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114" name="Google Shape;114;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36"/>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6"/>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0" name="Google Shape;120;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7"/>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6" name="Google Shape;126;p37"/>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3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8"/>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33" name="Google Shape;133;p38"/>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8"/>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35" name="Google Shape;135;p38"/>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4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41"/>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1"/>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1" name="Google Shape;151;p41"/>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152" name="Google Shape;152;p4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4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42"/>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2"/>
          <p:cNvSpPr>
            <a:spLocks noGrp="1"/>
          </p:cNvSpPr>
          <p:nvPr>
            <p:ph type="pic" idx="2"/>
          </p:nvPr>
        </p:nvSpPr>
        <p:spPr>
          <a:xfrm>
            <a:off x="677334" y="609600"/>
            <a:ext cx="8596668" cy="3845718"/>
          </a:xfrm>
          <a:prstGeom prst="rect">
            <a:avLst/>
          </a:prstGeom>
          <a:noFill/>
          <a:ln>
            <a:noFill/>
          </a:ln>
        </p:spPr>
      </p:sp>
      <p:sp>
        <p:nvSpPr>
          <p:cNvPr id="158" name="Google Shape;158;p42"/>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9" name="Google Shape;159;p4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62"/>
        <p:cNvGrpSpPr/>
        <p:nvPr/>
      </p:nvGrpSpPr>
      <p:grpSpPr>
        <a:xfrm>
          <a:off x="0" y="0"/>
          <a:ext cx="0" cy="0"/>
          <a:chOff x="0" y="0"/>
          <a:chExt cx="0" cy="0"/>
        </a:xfrm>
      </p:grpSpPr>
      <p:sp>
        <p:nvSpPr>
          <p:cNvPr id="163" name="Google Shape;163;p43"/>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3"/>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5" name="Google Shape;165;p4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4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8"/>
        <p:cNvGrpSpPr/>
        <p:nvPr/>
      </p:nvGrpSpPr>
      <p:grpSpPr>
        <a:xfrm>
          <a:off x="0" y="0"/>
          <a:ext cx="0" cy="0"/>
          <a:chOff x="0" y="0"/>
          <a:chExt cx="0" cy="0"/>
        </a:xfrm>
      </p:grpSpPr>
      <p:sp>
        <p:nvSpPr>
          <p:cNvPr id="169" name="Google Shape;169;p4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44"/>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1" name="Google Shape;171;p44"/>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72" name="Google Shape;172;p4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4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4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5" name="Google Shape;175;p4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76" name="Google Shape;176;p4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sz="180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9" name="Google Shape;29;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77"/>
        <p:cNvGrpSpPr/>
        <p:nvPr/>
      </p:nvGrpSpPr>
      <p:grpSpPr>
        <a:xfrm>
          <a:off x="0" y="0"/>
          <a:ext cx="0" cy="0"/>
          <a:chOff x="0" y="0"/>
          <a:chExt cx="0" cy="0"/>
        </a:xfrm>
      </p:grpSpPr>
      <p:sp>
        <p:nvSpPr>
          <p:cNvPr id="178" name="Google Shape;178;p45"/>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5"/>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0" name="Google Shape;180;p4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83"/>
        <p:cNvGrpSpPr/>
        <p:nvPr/>
      </p:nvGrpSpPr>
      <p:grpSpPr>
        <a:xfrm>
          <a:off x="0" y="0"/>
          <a:ext cx="0" cy="0"/>
          <a:chOff x="0" y="0"/>
          <a:chExt cx="0" cy="0"/>
        </a:xfrm>
      </p:grpSpPr>
      <p:sp>
        <p:nvSpPr>
          <p:cNvPr id="184" name="Google Shape;184;p4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4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86" name="Google Shape;186;p4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7" name="Google Shape;187;p4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0" name="Google Shape;190;p4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91" name="Google Shape;191;p4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92"/>
        <p:cNvGrpSpPr/>
        <p:nvPr/>
      </p:nvGrpSpPr>
      <p:grpSpPr>
        <a:xfrm>
          <a:off x="0" y="0"/>
          <a:ext cx="0" cy="0"/>
          <a:chOff x="0" y="0"/>
          <a:chExt cx="0" cy="0"/>
        </a:xfrm>
      </p:grpSpPr>
      <p:sp>
        <p:nvSpPr>
          <p:cNvPr id="193" name="Google Shape;193;p47"/>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7"/>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95" name="Google Shape;195;p47"/>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96" name="Google Shape;196;p4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4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4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9"/>
        <p:cNvGrpSpPr/>
        <p:nvPr/>
      </p:nvGrpSpPr>
      <p:grpSpPr>
        <a:xfrm>
          <a:off x="0" y="0"/>
          <a:ext cx="0" cy="0"/>
          <a:chOff x="0" y="0"/>
          <a:chExt cx="0" cy="0"/>
        </a:xfrm>
      </p:grpSpPr>
      <p:sp>
        <p:nvSpPr>
          <p:cNvPr id="200" name="Google Shape;200;p4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8"/>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02" name="Google Shape;202;p4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5"/>
        <p:cNvGrpSpPr/>
        <p:nvPr/>
      </p:nvGrpSpPr>
      <p:grpSpPr>
        <a:xfrm>
          <a:off x="0" y="0"/>
          <a:ext cx="0" cy="0"/>
          <a:chOff x="0" y="0"/>
          <a:chExt cx="0" cy="0"/>
        </a:xfrm>
      </p:grpSpPr>
      <p:sp>
        <p:nvSpPr>
          <p:cNvPr id="206" name="Google Shape;206;p49"/>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49"/>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08" name="Google Shape;208;p4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4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2"/>
        <p:cNvGrpSpPr/>
        <p:nvPr/>
      </p:nvGrpSpPr>
      <p:grpSpPr>
        <a:xfrm>
          <a:off x="0" y="0"/>
          <a:ext cx="0" cy="0"/>
          <a:chOff x="0" y="0"/>
          <a:chExt cx="0" cy="0"/>
        </a:xfrm>
      </p:grpSpPr>
      <p:sp>
        <p:nvSpPr>
          <p:cNvPr id="33" name="Google Shape;33;p28"/>
          <p:cNvSpPr/>
          <p:nvPr/>
        </p:nvSpPr>
        <p:spPr>
          <a:xfrm>
            <a:off x="0" y="0"/>
            <a:ext cx="12192000" cy="6858000"/>
          </a:xfrm>
          <a:prstGeom prst="rect">
            <a:avLst/>
          </a:prstGeom>
          <a:gradFill>
            <a:gsLst>
              <a:gs pos="0">
                <a:srgbClr val="00A44E"/>
              </a:gs>
              <a:gs pos="100000">
                <a:srgbClr val="004A2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4" name="Google Shape;34;p28"/>
          <p:cNvSpPr txBox="1">
            <a:spLocks noGrp="1"/>
          </p:cNvSpPr>
          <p:nvPr>
            <p:ph type="body" idx="1"/>
          </p:nvPr>
        </p:nvSpPr>
        <p:spPr>
          <a:xfrm>
            <a:off x="3911601" y="4366581"/>
            <a:ext cx="4307841" cy="439101"/>
          </a:xfrm>
          <a:prstGeom prst="rect">
            <a:avLst/>
          </a:prstGeom>
          <a:noFill/>
          <a:ln>
            <a:noFill/>
          </a:ln>
        </p:spPr>
        <p:txBody>
          <a:bodyPr spcFirstLastPara="1" wrap="square" lIns="91425" tIns="45700" rIns="91425" bIns="45700" anchor="t" anchorCtr="0">
            <a:normAutofit/>
          </a:bodyPr>
          <a:lstStyle>
            <a:lvl1pPr marL="457200" lvl="0" indent="-228600" algn="ctr">
              <a:spcBef>
                <a:spcPts val="1000"/>
              </a:spcBef>
              <a:spcAft>
                <a:spcPts val="0"/>
              </a:spcAft>
              <a:buSzPts val="1440"/>
              <a:buFont typeface="Trebuchet MS"/>
              <a:buNone/>
              <a:defRPr>
                <a:solidFill>
                  <a:schemeClr val="lt1"/>
                </a:solidFill>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 name="Google Shape;35;p28"/>
          <p:cNvSpPr txBox="1">
            <a:spLocks noGrp="1"/>
          </p:cNvSpPr>
          <p:nvPr>
            <p:ph type="body" idx="2"/>
          </p:nvPr>
        </p:nvSpPr>
        <p:spPr>
          <a:xfrm>
            <a:off x="3911601" y="5008563"/>
            <a:ext cx="4308475" cy="1655762"/>
          </a:xfrm>
          <a:prstGeom prst="rect">
            <a:avLst/>
          </a:prstGeom>
          <a:noFill/>
          <a:ln>
            <a:noFill/>
          </a:ln>
        </p:spPr>
        <p:txBody>
          <a:bodyPr spcFirstLastPara="1" wrap="square" lIns="91425" tIns="45700" rIns="91425" bIns="45700" anchor="t" anchorCtr="0">
            <a:normAutofit/>
          </a:bodyPr>
          <a:lstStyle>
            <a:lvl1pPr marL="457200" marR="0" lvl="0" indent="-228600" algn="ctr">
              <a:lnSpc>
                <a:spcPct val="90000"/>
              </a:lnSpc>
              <a:spcBef>
                <a:spcPts val="1000"/>
              </a:spcBef>
              <a:spcAft>
                <a:spcPts val="0"/>
              </a:spcAft>
              <a:buClr>
                <a:schemeClr val="lt1"/>
              </a:buClr>
              <a:buSzPts val="1400"/>
              <a:buFont typeface="Trebuchet MS"/>
              <a:buNone/>
              <a:defRPr sz="1400" b="0" i="0" u="none" strike="noStrike">
                <a:solidFill>
                  <a:schemeClr val="lt1"/>
                </a:solidFill>
                <a:latin typeface="Trebuchet MS"/>
                <a:ea typeface="Trebuchet MS"/>
                <a:cs typeface="Trebuchet MS"/>
                <a:sym typeface="Trebuchet MS"/>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6" name="Google Shape;36;p28"/>
          <p:cNvSpPr/>
          <p:nvPr/>
        </p:nvSpPr>
        <p:spPr>
          <a:xfrm>
            <a:off x="4442178" y="786299"/>
            <a:ext cx="3237181" cy="323718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7" name="Google Shape;37;p28"/>
          <p:cNvPicPr preferRelativeResize="0"/>
          <p:nvPr/>
        </p:nvPicPr>
        <p:blipFill rotWithShape="1">
          <a:blip r:embed="rId2">
            <a:alphaModFix/>
          </a:blip>
          <a:srcRect/>
          <a:stretch/>
        </p:blipFill>
        <p:spPr>
          <a:xfrm>
            <a:off x="4688176" y="1771385"/>
            <a:ext cx="2745184" cy="126700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077B3B"/>
        </a:solidFill>
        <a:effectLst/>
      </p:bgPr>
    </p:bg>
    <p:spTree>
      <p:nvGrpSpPr>
        <p:cNvPr id="1" name="Shape 38"/>
        <p:cNvGrpSpPr/>
        <p:nvPr/>
      </p:nvGrpSpPr>
      <p:grpSpPr>
        <a:xfrm>
          <a:off x="0" y="0"/>
          <a:ext cx="0" cy="0"/>
          <a:chOff x="0" y="0"/>
          <a:chExt cx="0" cy="0"/>
        </a:xfrm>
      </p:grpSpPr>
      <p:pic>
        <p:nvPicPr>
          <p:cNvPr id="39" name="Google Shape;39;p29"/>
          <p:cNvPicPr preferRelativeResize="0"/>
          <p:nvPr/>
        </p:nvPicPr>
        <p:blipFill rotWithShape="1">
          <a:blip r:embed="rId2">
            <a:alphaModFix/>
          </a:blip>
          <a:srcRect/>
          <a:stretch/>
        </p:blipFill>
        <p:spPr>
          <a:xfrm>
            <a:off x="10351008" y="219456"/>
            <a:ext cx="1627632" cy="7512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0"/>
        <p:cNvGrpSpPr/>
        <p:nvPr/>
      </p:nvGrpSpPr>
      <p:grpSpPr>
        <a:xfrm>
          <a:off x="0" y="0"/>
          <a:ext cx="0" cy="0"/>
          <a:chOff x="0" y="0"/>
          <a:chExt cx="0" cy="0"/>
        </a:xfrm>
      </p:grpSpPr>
      <p:sp>
        <p:nvSpPr>
          <p:cNvPr id="41" name="Google Shape;41;p30"/>
          <p:cNvSpPr/>
          <p:nvPr/>
        </p:nvSpPr>
        <p:spPr>
          <a:xfrm>
            <a:off x="0" y="1217900"/>
            <a:ext cx="6351104" cy="4300328"/>
          </a:xfrm>
          <a:prstGeom prst="rect">
            <a:avLst/>
          </a:prstGeom>
          <a:gradFill>
            <a:gsLst>
              <a:gs pos="0">
                <a:srgbClr val="00A44E"/>
              </a:gs>
              <a:gs pos="100000">
                <a:srgbClr val="004A2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2" name="Google Shape;42;p30"/>
          <p:cNvPicPr preferRelativeResize="0"/>
          <p:nvPr/>
        </p:nvPicPr>
        <p:blipFill rotWithShape="1">
          <a:blip r:embed="rId2">
            <a:alphaModFix/>
          </a:blip>
          <a:srcRect/>
          <a:stretch/>
        </p:blipFill>
        <p:spPr>
          <a:xfrm>
            <a:off x="10351008" y="219456"/>
            <a:ext cx="1623487" cy="749301"/>
          </a:xfrm>
          <a:prstGeom prst="rect">
            <a:avLst/>
          </a:prstGeom>
          <a:noFill/>
          <a:ln>
            <a:noFill/>
          </a:ln>
        </p:spPr>
      </p:pic>
      <p:sp>
        <p:nvSpPr>
          <p:cNvPr id="43" name="Google Shape;43;p30"/>
          <p:cNvSpPr txBox="1">
            <a:spLocks noGrp="1"/>
          </p:cNvSpPr>
          <p:nvPr>
            <p:ph type="body" idx="1"/>
          </p:nvPr>
        </p:nvSpPr>
        <p:spPr>
          <a:xfrm>
            <a:off x="787400" y="3140077"/>
            <a:ext cx="4588933" cy="19901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lt1"/>
                </a:solidFill>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4" name="Google Shape;44;p30"/>
          <p:cNvSpPr txBox="1">
            <a:spLocks noGrp="1"/>
          </p:cNvSpPr>
          <p:nvPr>
            <p:ph type="body" idx="2"/>
          </p:nvPr>
        </p:nvSpPr>
        <p:spPr>
          <a:xfrm>
            <a:off x="787400" y="2034015"/>
            <a:ext cx="4588933" cy="10139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33"/>
              </a:spcBef>
              <a:spcAft>
                <a:spcPts val="0"/>
              </a:spcAft>
              <a:buSzPts val="1440"/>
              <a:buFont typeface="Trebuchet MS"/>
              <a:buNone/>
              <a:defRPr>
                <a:solidFill>
                  <a:schemeClr val="lt1"/>
                </a:solidFill>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pic>
        <p:nvPicPr>
          <p:cNvPr id="45" name="Google Shape;45;p30"/>
          <p:cNvPicPr preferRelativeResize="0"/>
          <p:nvPr/>
        </p:nvPicPr>
        <p:blipFill rotWithShape="1">
          <a:blip r:embed="rId3">
            <a:alphaModFix/>
          </a:blip>
          <a:srcRect l="1" r="-1417" b="38"/>
          <a:stretch/>
        </p:blipFill>
        <p:spPr>
          <a:xfrm>
            <a:off x="6351104" y="1217901"/>
            <a:ext cx="5923722" cy="429870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46"/>
        <p:cNvGrpSpPr/>
        <p:nvPr/>
      </p:nvGrpSpPr>
      <p:grpSpPr>
        <a:xfrm>
          <a:off x="0" y="0"/>
          <a:ext cx="0" cy="0"/>
          <a:chOff x="0" y="0"/>
          <a:chExt cx="0" cy="0"/>
        </a:xfrm>
      </p:grpSpPr>
      <p:pic>
        <p:nvPicPr>
          <p:cNvPr id="47" name="Google Shape;47;p31"/>
          <p:cNvPicPr preferRelativeResize="0"/>
          <p:nvPr/>
        </p:nvPicPr>
        <p:blipFill rotWithShape="1">
          <a:blip r:embed="rId2">
            <a:alphaModFix/>
          </a:blip>
          <a:srcRect/>
          <a:stretch/>
        </p:blipFill>
        <p:spPr>
          <a:xfrm>
            <a:off x="10351008" y="219456"/>
            <a:ext cx="1623487" cy="749301"/>
          </a:xfrm>
          <a:prstGeom prst="rect">
            <a:avLst/>
          </a:prstGeom>
          <a:noFill/>
          <a:ln>
            <a:noFill/>
          </a:ln>
        </p:spPr>
      </p:pic>
      <p:sp>
        <p:nvSpPr>
          <p:cNvPr id="48" name="Google Shape;48;p31"/>
          <p:cNvSpPr/>
          <p:nvPr/>
        </p:nvSpPr>
        <p:spPr>
          <a:xfrm>
            <a:off x="3464544" y="3376233"/>
            <a:ext cx="2665827" cy="2660031"/>
          </a:xfrm>
          <a:prstGeom prst="rect">
            <a:avLst/>
          </a:prstGeom>
          <a:gradFill>
            <a:gsLst>
              <a:gs pos="0">
                <a:srgbClr val="00A44E"/>
              </a:gs>
              <a:gs pos="100000">
                <a:srgbClr val="004A2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9" name="Google Shape;49;p31"/>
          <p:cNvSpPr/>
          <p:nvPr/>
        </p:nvSpPr>
        <p:spPr>
          <a:xfrm>
            <a:off x="8781449" y="3376232"/>
            <a:ext cx="2665827" cy="2660031"/>
          </a:xfrm>
          <a:prstGeom prst="rect">
            <a:avLst/>
          </a:prstGeom>
          <a:gradFill>
            <a:gsLst>
              <a:gs pos="0">
                <a:srgbClr val="00A44E"/>
              </a:gs>
              <a:gs pos="100000">
                <a:srgbClr val="004A2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50" name="Google Shape;50;p31"/>
          <p:cNvPicPr preferRelativeResize="0"/>
          <p:nvPr/>
        </p:nvPicPr>
        <p:blipFill rotWithShape="1">
          <a:blip r:embed="rId3">
            <a:alphaModFix/>
          </a:blip>
          <a:srcRect/>
          <a:stretch/>
        </p:blipFill>
        <p:spPr>
          <a:xfrm>
            <a:off x="6125605" y="3376232"/>
            <a:ext cx="2660031" cy="2660030"/>
          </a:xfrm>
          <a:prstGeom prst="rect">
            <a:avLst/>
          </a:prstGeom>
          <a:noFill/>
          <a:ln>
            <a:noFill/>
          </a:ln>
        </p:spPr>
      </p:pic>
      <p:sp>
        <p:nvSpPr>
          <p:cNvPr id="51" name="Google Shape;51;p31"/>
          <p:cNvSpPr txBox="1">
            <a:spLocks noGrp="1"/>
          </p:cNvSpPr>
          <p:nvPr>
            <p:ph type="body" idx="1"/>
          </p:nvPr>
        </p:nvSpPr>
        <p:spPr>
          <a:xfrm>
            <a:off x="810952" y="1455211"/>
            <a:ext cx="4588933" cy="134567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133"/>
              </a:spcBef>
              <a:spcAft>
                <a:spcPts val="0"/>
              </a:spcAft>
              <a:buSzPts val="1440"/>
              <a:buNone/>
              <a:defRPr>
                <a:solidFill>
                  <a:schemeClr val="dk1"/>
                </a:solidFill>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2" name="Google Shape;52;p31"/>
          <p:cNvSpPr txBox="1">
            <a:spLocks noGrp="1"/>
          </p:cNvSpPr>
          <p:nvPr>
            <p:ph type="body" idx="2"/>
          </p:nvPr>
        </p:nvSpPr>
        <p:spPr>
          <a:xfrm>
            <a:off x="6206069" y="1455213"/>
            <a:ext cx="5241209" cy="148272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chemeClr val="dk1"/>
                </a:solidFill>
                <a:latin typeface="Trebuchet MS"/>
                <a:ea typeface="Trebuchet MS"/>
                <a:cs typeface="Trebuchet MS"/>
                <a:sym typeface="Trebuchet MS"/>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3" name="Google Shape;53;p31"/>
          <p:cNvSpPr txBox="1">
            <a:spLocks noGrp="1"/>
          </p:cNvSpPr>
          <p:nvPr>
            <p:ph type="body" idx="3"/>
          </p:nvPr>
        </p:nvSpPr>
        <p:spPr>
          <a:xfrm>
            <a:off x="3623734" y="3511862"/>
            <a:ext cx="448735" cy="4497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240"/>
              <a:buNone/>
              <a:defRPr sz="2800">
                <a:solidFill>
                  <a:schemeClr val="lt1"/>
                </a:solidFill>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31"/>
          <p:cNvSpPr txBox="1">
            <a:spLocks noGrp="1"/>
          </p:cNvSpPr>
          <p:nvPr>
            <p:ph type="body" idx="4"/>
          </p:nvPr>
        </p:nvSpPr>
        <p:spPr>
          <a:xfrm>
            <a:off x="3623733" y="4083417"/>
            <a:ext cx="2243667" cy="124565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lt1"/>
                </a:solidFill>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31"/>
          <p:cNvSpPr txBox="1">
            <a:spLocks noGrp="1"/>
          </p:cNvSpPr>
          <p:nvPr>
            <p:ph type="body" idx="5"/>
          </p:nvPr>
        </p:nvSpPr>
        <p:spPr>
          <a:xfrm>
            <a:off x="8935875" y="3511862"/>
            <a:ext cx="448735" cy="4497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240"/>
              <a:buNone/>
              <a:defRPr sz="2800">
                <a:solidFill>
                  <a:schemeClr val="lt1"/>
                </a:solidFill>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6" name="Google Shape;56;p31"/>
          <p:cNvSpPr txBox="1">
            <a:spLocks noGrp="1"/>
          </p:cNvSpPr>
          <p:nvPr>
            <p:ph type="body" idx="6"/>
          </p:nvPr>
        </p:nvSpPr>
        <p:spPr>
          <a:xfrm>
            <a:off x="8935873" y="4083417"/>
            <a:ext cx="2243667" cy="124565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lt1"/>
                </a:solidFill>
              </a:defRPr>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1120"/>
              <a:buNone/>
              <a:defRPr sz="1400"/>
            </a:lvl3pPr>
            <a:lvl4pPr marL="1828800" lvl="3" indent="-228600" algn="l">
              <a:spcBef>
                <a:spcPts val="1000"/>
              </a:spcBef>
              <a:spcAft>
                <a:spcPts val="0"/>
              </a:spcAft>
              <a:buSzPts val="1120"/>
              <a:buNone/>
              <a:defRPr sz="1400"/>
            </a:lvl4pPr>
            <a:lvl5pPr marL="2286000" lvl="4" indent="-228600" algn="l">
              <a:spcBef>
                <a:spcPts val="1000"/>
              </a:spcBef>
              <a:spcAft>
                <a:spcPts val="0"/>
              </a:spcAft>
              <a:buSzPts val="1120"/>
              <a:buNone/>
              <a:defRPr sz="1400"/>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pic>
        <p:nvPicPr>
          <p:cNvPr id="57" name="Google Shape;57;p31"/>
          <p:cNvPicPr preferRelativeResize="0"/>
          <p:nvPr/>
        </p:nvPicPr>
        <p:blipFill rotWithShape="1">
          <a:blip r:embed="rId4">
            <a:alphaModFix/>
          </a:blip>
          <a:srcRect l="758" t="-11336" r="33686" b="10566"/>
          <a:stretch/>
        </p:blipFill>
        <p:spPr>
          <a:xfrm>
            <a:off x="473140" y="3039062"/>
            <a:ext cx="2997200" cy="299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58"/>
        <p:cNvGrpSpPr/>
        <p:nvPr/>
      </p:nvGrpSpPr>
      <p:grpSpPr>
        <a:xfrm>
          <a:off x="0" y="0"/>
          <a:ext cx="0" cy="0"/>
          <a:chOff x="0" y="0"/>
          <a:chExt cx="0" cy="0"/>
        </a:xfrm>
      </p:grpSpPr>
      <p:pic>
        <p:nvPicPr>
          <p:cNvPr id="59" name="Google Shape;59;p32"/>
          <p:cNvPicPr preferRelativeResize="0"/>
          <p:nvPr/>
        </p:nvPicPr>
        <p:blipFill rotWithShape="1">
          <a:blip r:embed="rId2">
            <a:alphaModFix/>
          </a:blip>
          <a:srcRect/>
          <a:stretch/>
        </p:blipFill>
        <p:spPr>
          <a:xfrm>
            <a:off x="10351008" y="219456"/>
            <a:ext cx="1623487" cy="749301"/>
          </a:xfrm>
          <a:prstGeom prst="rect">
            <a:avLst/>
          </a:prstGeom>
          <a:noFill/>
          <a:ln>
            <a:noFill/>
          </a:ln>
        </p:spPr>
      </p:pic>
      <p:pic>
        <p:nvPicPr>
          <p:cNvPr id="60" name="Google Shape;60;p32"/>
          <p:cNvPicPr preferRelativeResize="0"/>
          <p:nvPr/>
        </p:nvPicPr>
        <p:blipFill rotWithShape="1">
          <a:blip r:embed="rId3">
            <a:alphaModFix/>
          </a:blip>
          <a:srcRect/>
          <a:stretch/>
        </p:blipFill>
        <p:spPr>
          <a:xfrm>
            <a:off x="0" y="0"/>
            <a:ext cx="5553424" cy="6858000"/>
          </a:xfrm>
          <a:prstGeom prst="rect">
            <a:avLst/>
          </a:prstGeom>
          <a:noFill/>
          <a:ln>
            <a:noFill/>
          </a:ln>
        </p:spPr>
      </p:pic>
      <p:sp>
        <p:nvSpPr>
          <p:cNvPr id="61" name="Google Shape;61;p32"/>
          <p:cNvSpPr txBox="1">
            <a:spLocks noGrp="1"/>
          </p:cNvSpPr>
          <p:nvPr>
            <p:ph type="body" idx="1"/>
          </p:nvPr>
        </p:nvSpPr>
        <p:spPr>
          <a:xfrm>
            <a:off x="6046156" y="1862985"/>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32"/>
          <p:cNvSpPr txBox="1">
            <a:spLocks noGrp="1"/>
          </p:cNvSpPr>
          <p:nvPr>
            <p:ph type="body" idx="2"/>
          </p:nvPr>
        </p:nvSpPr>
        <p:spPr>
          <a:xfrm>
            <a:off x="6046156" y="2218267"/>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3" name="Google Shape;63;p32"/>
          <p:cNvSpPr>
            <a:spLocks noGrp="1"/>
          </p:cNvSpPr>
          <p:nvPr>
            <p:ph type="body" idx="3"/>
          </p:nvPr>
        </p:nvSpPr>
        <p:spPr>
          <a:xfrm>
            <a:off x="5172077" y="1674550"/>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32"/>
          <p:cNvSpPr>
            <a:spLocks noGrp="1"/>
          </p:cNvSpPr>
          <p:nvPr>
            <p:ph type="body" idx="4"/>
          </p:nvPr>
        </p:nvSpPr>
        <p:spPr>
          <a:xfrm>
            <a:off x="5172077" y="3452100"/>
            <a:ext cx="732155" cy="732155"/>
          </a:xfrm>
          <a:prstGeom prst="ellipse">
            <a:avLst/>
          </a:prstGeom>
          <a:solidFill>
            <a:srgbClr val="007B3B"/>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5" name="Google Shape;65;p32"/>
          <p:cNvSpPr>
            <a:spLocks noGrp="1"/>
          </p:cNvSpPr>
          <p:nvPr>
            <p:ph type="body" idx="5"/>
          </p:nvPr>
        </p:nvSpPr>
        <p:spPr>
          <a:xfrm>
            <a:off x="5175504" y="5179777"/>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32"/>
          <p:cNvSpPr txBox="1">
            <a:spLocks noGrp="1"/>
          </p:cNvSpPr>
          <p:nvPr>
            <p:ph type="body" idx="6"/>
          </p:nvPr>
        </p:nvSpPr>
        <p:spPr>
          <a:xfrm>
            <a:off x="6046156" y="3615771"/>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32"/>
          <p:cNvSpPr txBox="1">
            <a:spLocks noGrp="1"/>
          </p:cNvSpPr>
          <p:nvPr>
            <p:ph type="body" idx="7"/>
          </p:nvPr>
        </p:nvSpPr>
        <p:spPr>
          <a:xfrm>
            <a:off x="6046156" y="3971053"/>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32"/>
          <p:cNvSpPr txBox="1">
            <a:spLocks noGrp="1"/>
          </p:cNvSpPr>
          <p:nvPr>
            <p:ph type="body" idx="8"/>
          </p:nvPr>
        </p:nvSpPr>
        <p:spPr>
          <a:xfrm>
            <a:off x="6046156" y="5374564"/>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9" name="Google Shape;69;p32"/>
          <p:cNvSpPr txBox="1">
            <a:spLocks noGrp="1"/>
          </p:cNvSpPr>
          <p:nvPr>
            <p:ph type="body" idx="9"/>
          </p:nvPr>
        </p:nvSpPr>
        <p:spPr>
          <a:xfrm>
            <a:off x="6046156" y="5729846"/>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0" name="Google Shape;70;p32"/>
          <p:cNvSpPr txBox="1">
            <a:spLocks noGrp="1"/>
          </p:cNvSpPr>
          <p:nvPr>
            <p:ph type="body" idx="13"/>
          </p:nvPr>
        </p:nvSpPr>
        <p:spPr>
          <a:xfrm>
            <a:off x="6046156" y="822352"/>
            <a:ext cx="5974397" cy="42116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880"/>
              <a:buNone/>
              <a:defRPr sz="36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1"/>
        <p:cNvGrpSpPr/>
        <p:nvPr/>
      </p:nvGrpSpPr>
      <p:grpSpPr>
        <a:xfrm>
          <a:off x="0" y="0"/>
          <a:ext cx="0" cy="0"/>
          <a:chOff x="0" y="0"/>
          <a:chExt cx="0" cy="0"/>
        </a:xfrm>
      </p:grpSpPr>
      <p:pic>
        <p:nvPicPr>
          <p:cNvPr id="72" name="Google Shape;72;p33"/>
          <p:cNvPicPr preferRelativeResize="0"/>
          <p:nvPr/>
        </p:nvPicPr>
        <p:blipFill rotWithShape="1">
          <a:blip r:embed="rId2">
            <a:alphaModFix/>
          </a:blip>
          <a:srcRect l="17396" t="230" r="27297" b="-230"/>
          <a:stretch/>
        </p:blipFill>
        <p:spPr>
          <a:xfrm>
            <a:off x="0" y="-10048"/>
            <a:ext cx="5528311" cy="6893022"/>
          </a:xfrm>
          <a:prstGeom prst="rect">
            <a:avLst/>
          </a:prstGeom>
          <a:noFill/>
          <a:ln>
            <a:noFill/>
          </a:ln>
        </p:spPr>
      </p:pic>
      <p:sp>
        <p:nvSpPr>
          <p:cNvPr id="73" name="Google Shape;73;p33"/>
          <p:cNvSpPr>
            <a:spLocks noGrp="1"/>
          </p:cNvSpPr>
          <p:nvPr>
            <p:ph type="body" idx="1"/>
          </p:nvPr>
        </p:nvSpPr>
        <p:spPr>
          <a:xfrm>
            <a:off x="5172077" y="1674550"/>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4" name="Google Shape;74;p33"/>
          <p:cNvSpPr>
            <a:spLocks noGrp="1"/>
          </p:cNvSpPr>
          <p:nvPr>
            <p:ph type="body" idx="2"/>
          </p:nvPr>
        </p:nvSpPr>
        <p:spPr>
          <a:xfrm>
            <a:off x="5152393" y="3456432"/>
            <a:ext cx="751839" cy="762829"/>
          </a:xfrm>
          <a:prstGeom prst="ellipse">
            <a:avLst/>
          </a:prstGeom>
          <a:solidFill>
            <a:srgbClr val="007B3B"/>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5" name="Google Shape;75;p33"/>
          <p:cNvSpPr>
            <a:spLocks noGrp="1"/>
          </p:cNvSpPr>
          <p:nvPr>
            <p:ph type="body" idx="3"/>
          </p:nvPr>
        </p:nvSpPr>
        <p:spPr>
          <a:xfrm>
            <a:off x="5175504" y="5175504"/>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pic>
        <p:nvPicPr>
          <p:cNvPr id="76" name="Google Shape;76;p33"/>
          <p:cNvPicPr preferRelativeResize="0"/>
          <p:nvPr/>
        </p:nvPicPr>
        <p:blipFill rotWithShape="1">
          <a:blip r:embed="rId3">
            <a:alphaModFix/>
          </a:blip>
          <a:srcRect/>
          <a:stretch/>
        </p:blipFill>
        <p:spPr>
          <a:xfrm>
            <a:off x="10351008" y="219456"/>
            <a:ext cx="1623487" cy="749301"/>
          </a:xfrm>
          <a:prstGeom prst="rect">
            <a:avLst/>
          </a:prstGeom>
          <a:noFill/>
          <a:ln>
            <a:noFill/>
          </a:ln>
        </p:spPr>
      </p:pic>
      <p:sp>
        <p:nvSpPr>
          <p:cNvPr id="77" name="Google Shape;77;p33"/>
          <p:cNvSpPr txBox="1">
            <a:spLocks noGrp="1"/>
          </p:cNvSpPr>
          <p:nvPr>
            <p:ph type="body" idx="4"/>
          </p:nvPr>
        </p:nvSpPr>
        <p:spPr>
          <a:xfrm>
            <a:off x="6046156" y="1862985"/>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8" name="Google Shape;78;p33"/>
          <p:cNvSpPr txBox="1">
            <a:spLocks noGrp="1"/>
          </p:cNvSpPr>
          <p:nvPr>
            <p:ph type="body" idx="5"/>
          </p:nvPr>
        </p:nvSpPr>
        <p:spPr>
          <a:xfrm>
            <a:off x="6046156" y="2218267"/>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33"/>
          <p:cNvSpPr txBox="1">
            <a:spLocks noGrp="1"/>
          </p:cNvSpPr>
          <p:nvPr>
            <p:ph type="body" idx="6"/>
          </p:nvPr>
        </p:nvSpPr>
        <p:spPr>
          <a:xfrm>
            <a:off x="6046156" y="3615771"/>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0" name="Google Shape;80;p33"/>
          <p:cNvSpPr txBox="1">
            <a:spLocks noGrp="1"/>
          </p:cNvSpPr>
          <p:nvPr>
            <p:ph type="body" idx="7"/>
          </p:nvPr>
        </p:nvSpPr>
        <p:spPr>
          <a:xfrm>
            <a:off x="6046156" y="3971053"/>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1" name="Google Shape;81;p33"/>
          <p:cNvSpPr txBox="1">
            <a:spLocks noGrp="1"/>
          </p:cNvSpPr>
          <p:nvPr>
            <p:ph type="body" idx="8"/>
          </p:nvPr>
        </p:nvSpPr>
        <p:spPr>
          <a:xfrm>
            <a:off x="6046156" y="5374564"/>
            <a:ext cx="4176077"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2" name="Google Shape;82;p33"/>
          <p:cNvSpPr txBox="1">
            <a:spLocks noGrp="1"/>
          </p:cNvSpPr>
          <p:nvPr>
            <p:ph type="body" idx="9"/>
          </p:nvPr>
        </p:nvSpPr>
        <p:spPr>
          <a:xfrm>
            <a:off x="6046156" y="5729846"/>
            <a:ext cx="5679757" cy="85344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33"/>
          <p:cNvSpPr txBox="1">
            <a:spLocks noGrp="1"/>
          </p:cNvSpPr>
          <p:nvPr>
            <p:ph type="body" idx="13"/>
          </p:nvPr>
        </p:nvSpPr>
        <p:spPr>
          <a:xfrm>
            <a:off x="6046156" y="822352"/>
            <a:ext cx="5974397" cy="42116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880"/>
              <a:buNone/>
              <a:defRPr sz="36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84"/>
        <p:cNvGrpSpPr/>
        <p:nvPr/>
      </p:nvGrpSpPr>
      <p:grpSpPr>
        <a:xfrm>
          <a:off x="0" y="0"/>
          <a:ext cx="0" cy="0"/>
          <a:chOff x="0" y="0"/>
          <a:chExt cx="0" cy="0"/>
        </a:xfrm>
      </p:grpSpPr>
      <p:sp>
        <p:nvSpPr>
          <p:cNvPr id="85" name="Google Shape;85;p34"/>
          <p:cNvSpPr txBox="1">
            <a:spLocks noGrp="1"/>
          </p:cNvSpPr>
          <p:nvPr>
            <p:ph type="body" idx="1"/>
          </p:nvPr>
        </p:nvSpPr>
        <p:spPr>
          <a:xfrm>
            <a:off x="3407675" y="4740462"/>
            <a:ext cx="2174875"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b="1" i="0">
                <a:latin typeface="Calibri"/>
                <a:ea typeface="Calibri"/>
                <a:cs typeface="Calibri"/>
                <a:sym typeface="Calibri"/>
              </a:defRPr>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6" name="Google Shape;86;p34"/>
          <p:cNvSpPr txBox="1">
            <a:spLocks noGrp="1"/>
          </p:cNvSpPr>
          <p:nvPr>
            <p:ph type="body" idx="2"/>
          </p:nvPr>
        </p:nvSpPr>
        <p:spPr>
          <a:xfrm>
            <a:off x="3407675" y="5095744"/>
            <a:ext cx="2002155" cy="12948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7" name="Google Shape;87;p34"/>
          <p:cNvSpPr>
            <a:spLocks noGrp="1"/>
          </p:cNvSpPr>
          <p:nvPr>
            <p:ph type="body" idx="3"/>
          </p:nvPr>
        </p:nvSpPr>
        <p:spPr>
          <a:xfrm>
            <a:off x="3407675" y="3854478"/>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8" name="Google Shape;88;p34"/>
          <p:cNvSpPr txBox="1">
            <a:spLocks noGrp="1"/>
          </p:cNvSpPr>
          <p:nvPr>
            <p:ph type="body" idx="4"/>
          </p:nvPr>
        </p:nvSpPr>
        <p:spPr>
          <a:xfrm>
            <a:off x="492285" y="4740462"/>
            <a:ext cx="2174875"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b="1" i="0">
                <a:latin typeface="Calibri"/>
                <a:ea typeface="Calibri"/>
                <a:cs typeface="Calibri"/>
                <a:sym typeface="Calibri"/>
              </a:defRPr>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9" name="Google Shape;89;p34"/>
          <p:cNvSpPr txBox="1">
            <a:spLocks noGrp="1"/>
          </p:cNvSpPr>
          <p:nvPr>
            <p:ph type="body" idx="5"/>
          </p:nvPr>
        </p:nvSpPr>
        <p:spPr>
          <a:xfrm>
            <a:off x="492285" y="5095744"/>
            <a:ext cx="2002155" cy="12948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0" name="Google Shape;90;p34"/>
          <p:cNvSpPr>
            <a:spLocks noGrp="1"/>
          </p:cNvSpPr>
          <p:nvPr>
            <p:ph type="body" idx="6"/>
          </p:nvPr>
        </p:nvSpPr>
        <p:spPr>
          <a:xfrm>
            <a:off x="492285" y="3854478"/>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1" name="Google Shape;91;p34"/>
          <p:cNvSpPr txBox="1">
            <a:spLocks noGrp="1"/>
          </p:cNvSpPr>
          <p:nvPr>
            <p:ph type="body" idx="7"/>
          </p:nvPr>
        </p:nvSpPr>
        <p:spPr>
          <a:xfrm>
            <a:off x="9395989" y="4740462"/>
            <a:ext cx="2174875"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b="1" i="0">
                <a:latin typeface="Calibri"/>
                <a:ea typeface="Calibri"/>
                <a:cs typeface="Calibri"/>
                <a:sym typeface="Calibri"/>
              </a:defRPr>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2" name="Google Shape;92;p34"/>
          <p:cNvSpPr txBox="1">
            <a:spLocks noGrp="1"/>
          </p:cNvSpPr>
          <p:nvPr>
            <p:ph type="body" idx="8"/>
          </p:nvPr>
        </p:nvSpPr>
        <p:spPr>
          <a:xfrm>
            <a:off x="9395989" y="5095744"/>
            <a:ext cx="2002155" cy="12948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3" name="Google Shape;93;p34"/>
          <p:cNvSpPr>
            <a:spLocks noGrp="1"/>
          </p:cNvSpPr>
          <p:nvPr>
            <p:ph type="body" idx="9"/>
          </p:nvPr>
        </p:nvSpPr>
        <p:spPr>
          <a:xfrm>
            <a:off x="9395989" y="3854478"/>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4" name="Google Shape;94;p34"/>
          <p:cNvSpPr txBox="1">
            <a:spLocks noGrp="1"/>
          </p:cNvSpPr>
          <p:nvPr>
            <p:ph type="body" idx="13"/>
          </p:nvPr>
        </p:nvSpPr>
        <p:spPr>
          <a:xfrm>
            <a:off x="6424560" y="4740462"/>
            <a:ext cx="2174875" cy="35528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b="1" i="0">
                <a:latin typeface="Calibri"/>
                <a:ea typeface="Calibri"/>
                <a:cs typeface="Calibri"/>
                <a:sym typeface="Calibri"/>
              </a:defRPr>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5" name="Google Shape;95;p34"/>
          <p:cNvSpPr txBox="1">
            <a:spLocks noGrp="1"/>
          </p:cNvSpPr>
          <p:nvPr>
            <p:ph type="body" idx="14"/>
          </p:nvPr>
        </p:nvSpPr>
        <p:spPr>
          <a:xfrm>
            <a:off x="6424560" y="5095744"/>
            <a:ext cx="2002155" cy="12948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34"/>
          <p:cNvSpPr>
            <a:spLocks noGrp="1"/>
          </p:cNvSpPr>
          <p:nvPr>
            <p:ph type="body" idx="15"/>
          </p:nvPr>
        </p:nvSpPr>
        <p:spPr>
          <a:xfrm>
            <a:off x="6424560" y="3854478"/>
            <a:ext cx="732155" cy="732155"/>
          </a:xfrm>
          <a:prstGeom prst="ellipse">
            <a:avLst/>
          </a:prstGeom>
          <a:solidFill>
            <a:srgbClr val="00A44E"/>
          </a:solidFill>
          <a:ln>
            <a:noFill/>
          </a:ln>
        </p:spPr>
        <p:txBody>
          <a:bodyPr spcFirstLastPara="1" wrap="square" lIns="91425" tIns="45700" rIns="91425" bIns="45700" anchor="ctr" anchorCtr="0">
            <a:normAutofit/>
          </a:bodyPr>
          <a:lstStyle>
            <a:lvl1pPr marL="457200" lvl="0" indent="-228600" algn="ctr">
              <a:spcBef>
                <a:spcPts val="1000"/>
              </a:spcBef>
              <a:spcAft>
                <a:spcPts val="0"/>
              </a:spcAft>
              <a:buSzPts val="1440"/>
              <a:buFont typeface="Calibri"/>
              <a:buNone/>
              <a:defRPr b="0" i="0">
                <a:solidFill>
                  <a:schemeClr val="lt1"/>
                </a:solidFill>
                <a:latin typeface="Calibri"/>
                <a:ea typeface="Calibri"/>
                <a:cs typeface="Calibri"/>
                <a:sym typeface="Calibri"/>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pic>
        <p:nvPicPr>
          <p:cNvPr id="97" name="Google Shape;97;p34"/>
          <p:cNvPicPr preferRelativeResize="0"/>
          <p:nvPr/>
        </p:nvPicPr>
        <p:blipFill rotWithShape="1">
          <a:blip r:embed="rId2">
            <a:alphaModFix/>
          </a:blip>
          <a:srcRect/>
          <a:stretch/>
        </p:blipFill>
        <p:spPr>
          <a:xfrm>
            <a:off x="5867029" y="-537764"/>
            <a:ext cx="7285963" cy="3432809"/>
          </a:xfrm>
          <a:prstGeom prst="rect">
            <a:avLst/>
          </a:prstGeom>
          <a:noFill/>
          <a:ln>
            <a:noFill/>
          </a:ln>
        </p:spPr>
      </p:pic>
      <p:pic>
        <p:nvPicPr>
          <p:cNvPr id="98" name="Google Shape;98;p34"/>
          <p:cNvPicPr preferRelativeResize="0"/>
          <p:nvPr/>
        </p:nvPicPr>
        <p:blipFill rotWithShape="1">
          <a:blip r:embed="rId3">
            <a:alphaModFix/>
          </a:blip>
          <a:srcRect/>
          <a:stretch/>
        </p:blipFill>
        <p:spPr>
          <a:xfrm>
            <a:off x="10351008" y="219456"/>
            <a:ext cx="1623487" cy="749301"/>
          </a:xfrm>
          <a:prstGeom prst="rect">
            <a:avLst/>
          </a:prstGeom>
          <a:noFill/>
          <a:ln>
            <a:noFill/>
          </a:ln>
        </p:spPr>
      </p:pic>
      <p:sp>
        <p:nvSpPr>
          <p:cNvPr id="99" name="Google Shape;99;p34"/>
          <p:cNvSpPr txBox="1">
            <a:spLocks noGrp="1"/>
          </p:cNvSpPr>
          <p:nvPr>
            <p:ph type="body" idx="16"/>
          </p:nvPr>
        </p:nvSpPr>
        <p:spPr>
          <a:xfrm>
            <a:off x="492285" y="1486749"/>
            <a:ext cx="7107396" cy="1751515"/>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240"/>
              <a:buNone/>
              <a:defRPr sz="2800"/>
            </a:lvl1pPr>
            <a:lvl2pPr marL="914400" lvl="1" indent="-228600" algn="l">
              <a:spcBef>
                <a:spcPts val="1000"/>
              </a:spcBef>
              <a:spcAft>
                <a:spcPts val="0"/>
              </a:spcAft>
              <a:buSzPts val="1280"/>
              <a:buNone/>
              <a:defRPr/>
            </a:lvl2pPr>
            <a:lvl3pPr marL="1371600" lvl="2" indent="-228600" algn="l">
              <a:spcBef>
                <a:spcPts val="1000"/>
              </a:spcBef>
              <a:spcAft>
                <a:spcPts val="0"/>
              </a:spcAft>
              <a:buSzPts val="1120"/>
              <a:buNone/>
              <a:defRPr/>
            </a:lvl3pPr>
            <a:lvl4pPr marL="1828800" lvl="3" indent="-228600" algn="l">
              <a:spcBef>
                <a:spcPts val="1000"/>
              </a:spcBef>
              <a:spcAft>
                <a:spcPts val="0"/>
              </a:spcAft>
              <a:buSzPts val="960"/>
              <a:buNone/>
              <a:defRPr/>
            </a:lvl4pPr>
            <a:lvl5pPr marL="2286000" lvl="4" indent="-228600" algn="l">
              <a:spcBef>
                <a:spcPts val="1000"/>
              </a:spcBef>
              <a:spcAft>
                <a:spcPts val="0"/>
              </a:spcAft>
              <a:buSzPts val="960"/>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5"/>
          <p:cNvGrpSpPr/>
          <p:nvPr/>
        </p:nvGrpSpPr>
        <p:grpSpPr>
          <a:xfrm>
            <a:off x="0" y="-8467"/>
            <a:ext cx="12192000" cy="6866467"/>
            <a:chOff x="0" y="-8467"/>
            <a:chExt cx="12192000" cy="6866467"/>
          </a:xfrm>
        </p:grpSpPr>
        <p:cxnSp>
          <p:nvCxnSpPr>
            <p:cNvPr id="7" name="Google Shape;7;p2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25"/>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2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2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2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2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2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5"/>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2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nasaCherukupally1/Manasa_INFO5731_Spring2023/tree/main/Group3-FinalProject"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github.com/ManasaCherukupally1/Manasa_INFO5731_Spring2023/blob/main/Group3-FinalProject/SciBERT_GPT2_final.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
          <p:cNvSpPr txBox="1">
            <a:spLocks noGrp="1"/>
          </p:cNvSpPr>
          <p:nvPr>
            <p:ph type="body" idx="1"/>
          </p:nvPr>
        </p:nvSpPr>
        <p:spPr>
          <a:xfrm>
            <a:off x="616975" y="386552"/>
            <a:ext cx="8844900" cy="17928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107000"/>
              </a:lnSpc>
              <a:spcBef>
                <a:spcPts val="0"/>
              </a:spcBef>
              <a:spcAft>
                <a:spcPts val="0"/>
              </a:spcAft>
              <a:buSzPts val="420"/>
              <a:buNone/>
            </a:pPr>
            <a:r>
              <a:rPr lang="en-US" sz="12000" b="1" dirty="0">
                <a:solidFill>
                  <a:schemeClr val="accent1">
                    <a:lumMod val="75000"/>
                  </a:schemeClr>
                </a:solidFill>
                <a:latin typeface="Times New Roman"/>
                <a:ea typeface="Times New Roman"/>
                <a:cs typeface="Times New Roman"/>
                <a:sym typeface="Times New Roman"/>
              </a:rPr>
              <a:t>A large-scale and high-quality dataset for analyzing research contributions in NLP/ML/AI</a:t>
            </a:r>
            <a:endParaRPr sz="12000" b="1" dirty="0">
              <a:solidFill>
                <a:schemeClr val="accent1">
                  <a:lumMod val="75000"/>
                </a:schemeClr>
              </a:solidFill>
              <a:latin typeface="Times New Roman"/>
              <a:ea typeface="Times New Roman"/>
              <a:cs typeface="Times New Roman"/>
              <a:sym typeface="Times New Roman"/>
            </a:endParaRPr>
          </a:p>
          <a:p>
            <a:pPr marL="0" marR="0" lvl="0" indent="0" algn="ctr" rtl="0">
              <a:lnSpc>
                <a:spcPct val="107000"/>
              </a:lnSpc>
              <a:spcBef>
                <a:spcPts val="0"/>
              </a:spcBef>
              <a:spcAft>
                <a:spcPts val="0"/>
              </a:spcAft>
              <a:buSzPts val="420"/>
              <a:buNone/>
            </a:pPr>
            <a:endParaRPr sz="8000" b="1" dirty="0">
              <a:solidFill>
                <a:schemeClr val="dk1"/>
              </a:solidFill>
              <a:latin typeface="Times New Roman"/>
              <a:ea typeface="Times New Roman"/>
              <a:cs typeface="Times New Roman"/>
              <a:sym typeface="Times New Roman"/>
            </a:endParaRPr>
          </a:p>
          <a:p>
            <a:pPr marL="0" marR="0" lvl="0" indent="0" algn="ctr" rtl="0">
              <a:lnSpc>
                <a:spcPct val="107000"/>
              </a:lnSpc>
              <a:spcBef>
                <a:spcPts val="800"/>
              </a:spcBef>
              <a:spcAft>
                <a:spcPts val="0"/>
              </a:spcAft>
              <a:buSzPts val="420"/>
              <a:buNone/>
            </a:pPr>
            <a:r>
              <a:rPr lang="en-US" sz="7200" b="1" dirty="0">
                <a:solidFill>
                  <a:schemeClr val="dk1"/>
                </a:solidFill>
                <a:latin typeface="Times New Roman"/>
                <a:ea typeface="Times New Roman"/>
                <a:cs typeface="Times New Roman"/>
                <a:sym typeface="Times New Roman"/>
              </a:rPr>
              <a:t>INFO 5731 Section 020 - Computational Methods for Information Systems </a:t>
            </a:r>
            <a:endParaRPr sz="7200" dirty="0">
              <a:solidFill>
                <a:schemeClr val="dk1"/>
              </a:solidFill>
              <a:latin typeface="Times New Roman"/>
              <a:ea typeface="Times New Roman"/>
              <a:cs typeface="Times New Roman"/>
              <a:sym typeface="Times New Roman"/>
            </a:endParaRPr>
          </a:p>
          <a:p>
            <a:pPr marL="0" lvl="0" indent="0" algn="l" rtl="0">
              <a:spcBef>
                <a:spcPts val="1800"/>
              </a:spcBef>
              <a:spcAft>
                <a:spcPts val="0"/>
              </a:spcAft>
              <a:buSzPct val="60000"/>
              <a:buNone/>
            </a:pPr>
            <a:endParaRPr sz="8000" dirty="0">
              <a:latin typeface="Times New Roman"/>
              <a:ea typeface="Times New Roman"/>
              <a:cs typeface="Times New Roman"/>
              <a:sym typeface="Times New Roman"/>
            </a:endParaRPr>
          </a:p>
        </p:txBody>
      </p:sp>
      <p:sp>
        <p:nvSpPr>
          <p:cNvPr id="216" name="Google Shape;216;p1"/>
          <p:cNvSpPr txBox="1">
            <a:spLocks noGrp="1"/>
          </p:cNvSpPr>
          <p:nvPr>
            <p:ph type="body" idx="2"/>
          </p:nvPr>
        </p:nvSpPr>
        <p:spPr>
          <a:xfrm>
            <a:off x="705475" y="2179475"/>
            <a:ext cx="8667900" cy="4160365"/>
          </a:xfrm>
          <a:prstGeom prst="rect">
            <a:avLst/>
          </a:prstGeom>
          <a:noFill/>
          <a:ln>
            <a:noFill/>
          </a:ln>
        </p:spPr>
        <p:txBody>
          <a:bodyPr spcFirstLastPara="1" wrap="square" lIns="91425" tIns="45700" rIns="91425" bIns="45700" anchor="t" anchorCtr="0">
            <a:noAutofit/>
          </a:bodyPr>
          <a:lstStyle/>
          <a:p>
            <a:pPr marL="0" marR="0" lvl="0" indent="0" algn="ctr" rtl="0">
              <a:lnSpc>
                <a:spcPct val="87000"/>
              </a:lnSpc>
              <a:spcBef>
                <a:spcPts val="0"/>
              </a:spcBef>
              <a:spcAft>
                <a:spcPts val="0"/>
              </a:spcAft>
              <a:buSzPts val="1064"/>
              <a:buNone/>
            </a:pPr>
            <a:endParaRPr sz="2000" b="1"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b="1" dirty="0">
                <a:solidFill>
                  <a:schemeClr val="dk1"/>
                </a:solidFill>
                <a:latin typeface="Times New Roman"/>
                <a:ea typeface="Times New Roman"/>
                <a:cs typeface="Times New Roman"/>
                <a:sym typeface="Times New Roman"/>
              </a:rPr>
              <a:t>(12/11/2023)</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b="1" dirty="0">
                <a:solidFill>
                  <a:schemeClr val="dk1"/>
                </a:solidFill>
                <a:latin typeface="Times New Roman"/>
                <a:ea typeface="Times New Roman"/>
                <a:cs typeface="Times New Roman"/>
                <a:sym typeface="Times New Roman"/>
              </a:rPr>
              <a:t>Mentor: </a:t>
            </a:r>
            <a:r>
              <a:rPr lang="en-US" b="1" dirty="0" err="1">
                <a:solidFill>
                  <a:schemeClr val="dk1"/>
                </a:solidFill>
                <a:latin typeface="Times New Roman"/>
                <a:ea typeface="Times New Roman"/>
                <a:cs typeface="Times New Roman"/>
                <a:sym typeface="Times New Roman"/>
              </a:rPr>
              <a:t>Haihua</a:t>
            </a:r>
            <a:r>
              <a:rPr lang="en-US" b="1" dirty="0">
                <a:solidFill>
                  <a:schemeClr val="dk1"/>
                </a:solidFill>
                <a:latin typeface="Times New Roman"/>
                <a:ea typeface="Times New Roman"/>
                <a:cs typeface="Times New Roman"/>
                <a:sym typeface="Times New Roman"/>
              </a:rPr>
              <a:t> Chen </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b="1" dirty="0">
                <a:solidFill>
                  <a:schemeClr val="dk1"/>
                </a:solidFill>
                <a:latin typeface="Times New Roman"/>
                <a:ea typeface="Times New Roman"/>
                <a:cs typeface="Times New Roman"/>
                <a:sym typeface="Times New Roman"/>
              </a:rPr>
              <a:t>Group-3 </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b="1" dirty="0">
                <a:solidFill>
                  <a:schemeClr val="dk1"/>
                </a:solidFill>
                <a:latin typeface="Times New Roman"/>
                <a:ea typeface="Times New Roman"/>
                <a:cs typeface="Times New Roman"/>
                <a:sym typeface="Times New Roman"/>
              </a:rPr>
              <a:t>Team Member</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Manasa Cherukupally (11604712)</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Yamini </a:t>
            </a:r>
            <a:r>
              <a:rPr lang="en-US" dirty="0" err="1">
                <a:solidFill>
                  <a:schemeClr val="dk1"/>
                </a:solidFill>
                <a:latin typeface="Times New Roman"/>
                <a:ea typeface="Times New Roman"/>
                <a:cs typeface="Times New Roman"/>
                <a:sym typeface="Times New Roman"/>
              </a:rPr>
              <a:t>Ravala</a:t>
            </a:r>
            <a:r>
              <a:rPr lang="en-US" dirty="0">
                <a:solidFill>
                  <a:schemeClr val="dk1"/>
                </a:solidFill>
                <a:latin typeface="Times New Roman"/>
                <a:ea typeface="Times New Roman"/>
                <a:cs typeface="Times New Roman"/>
                <a:sym typeface="Times New Roman"/>
              </a:rPr>
              <a:t> (11582419)</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Shyam Sundar </a:t>
            </a:r>
            <a:r>
              <a:rPr lang="en-US" dirty="0" err="1">
                <a:solidFill>
                  <a:schemeClr val="dk1"/>
                </a:solidFill>
                <a:latin typeface="Times New Roman"/>
                <a:ea typeface="Times New Roman"/>
                <a:cs typeface="Times New Roman"/>
                <a:sym typeface="Times New Roman"/>
              </a:rPr>
              <a:t>Domakonda</a:t>
            </a:r>
            <a:r>
              <a:rPr lang="en-US" dirty="0">
                <a:solidFill>
                  <a:schemeClr val="dk1"/>
                </a:solidFill>
                <a:latin typeface="Times New Roman"/>
                <a:ea typeface="Times New Roman"/>
                <a:cs typeface="Times New Roman"/>
                <a:sym typeface="Times New Roman"/>
              </a:rPr>
              <a:t> (11551019)</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Sujit </a:t>
            </a:r>
            <a:r>
              <a:rPr lang="en-US" dirty="0" err="1">
                <a:solidFill>
                  <a:schemeClr val="dk1"/>
                </a:solidFill>
                <a:latin typeface="Times New Roman"/>
                <a:ea typeface="Times New Roman"/>
                <a:cs typeface="Times New Roman"/>
                <a:sym typeface="Times New Roman"/>
              </a:rPr>
              <a:t>Murahari</a:t>
            </a:r>
            <a:r>
              <a:rPr lang="en-US" dirty="0">
                <a:solidFill>
                  <a:schemeClr val="dk1"/>
                </a:solidFill>
                <a:latin typeface="Times New Roman"/>
                <a:ea typeface="Times New Roman"/>
                <a:cs typeface="Times New Roman"/>
                <a:sym typeface="Times New Roman"/>
              </a:rPr>
              <a:t> </a:t>
            </a:r>
            <a:r>
              <a:rPr lang="en-US" dirty="0" err="1">
                <a:solidFill>
                  <a:schemeClr val="dk1"/>
                </a:solidFill>
                <a:latin typeface="Times New Roman"/>
                <a:ea typeface="Times New Roman"/>
                <a:cs typeface="Times New Roman"/>
                <a:sym typeface="Times New Roman"/>
              </a:rPr>
              <a:t>Giridharan</a:t>
            </a:r>
            <a:r>
              <a:rPr lang="en-US" dirty="0">
                <a:solidFill>
                  <a:schemeClr val="dk1"/>
                </a:solidFill>
                <a:latin typeface="Times New Roman"/>
                <a:ea typeface="Times New Roman"/>
                <a:cs typeface="Times New Roman"/>
                <a:sym typeface="Times New Roman"/>
              </a:rPr>
              <a:t> (11589051)</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Soumya </a:t>
            </a:r>
            <a:r>
              <a:rPr lang="en-US" dirty="0" err="1">
                <a:solidFill>
                  <a:schemeClr val="dk1"/>
                </a:solidFill>
                <a:latin typeface="Times New Roman"/>
                <a:ea typeface="Times New Roman"/>
                <a:cs typeface="Times New Roman"/>
                <a:sym typeface="Times New Roman"/>
              </a:rPr>
              <a:t>Nanditha</a:t>
            </a:r>
            <a:r>
              <a:rPr lang="en-US" dirty="0">
                <a:solidFill>
                  <a:schemeClr val="dk1"/>
                </a:solidFill>
                <a:latin typeface="Times New Roman"/>
                <a:ea typeface="Times New Roman"/>
                <a:cs typeface="Times New Roman"/>
                <a:sym typeface="Times New Roman"/>
              </a:rPr>
              <a:t> </a:t>
            </a:r>
            <a:r>
              <a:rPr lang="en-US" dirty="0" err="1">
                <a:solidFill>
                  <a:schemeClr val="dk1"/>
                </a:solidFill>
                <a:latin typeface="Times New Roman"/>
                <a:ea typeface="Times New Roman"/>
                <a:cs typeface="Times New Roman"/>
                <a:sym typeface="Times New Roman"/>
              </a:rPr>
              <a:t>Chadalavada</a:t>
            </a:r>
            <a:r>
              <a:rPr lang="en-US" dirty="0">
                <a:solidFill>
                  <a:schemeClr val="dk1"/>
                </a:solidFill>
                <a:latin typeface="Times New Roman"/>
                <a:ea typeface="Times New Roman"/>
                <a:cs typeface="Times New Roman"/>
                <a:sym typeface="Times New Roman"/>
              </a:rPr>
              <a:t> (11592124)</a:t>
            </a:r>
            <a:endParaRPr dirty="0">
              <a:solidFill>
                <a:schemeClr val="dk1"/>
              </a:solidFill>
              <a:latin typeface="Times New Roman"/>
              <a:ea typeface="Times New Roman"/>
              <a:cs typeface="Times New Roman"/>
              <a:sym typeface="Times New Roman"/>
            </a:endParaRPr>
          </a:p>
          <a:p>
            <a:pPr marL="0" marR="0" lvl="0" indent="0" algn="ctr" rtl="0">
              <a:lnSpc>
                <a:spcPct val="87000"/>
              </a:lnSpc>
              <a:spcBef>
                <a:spcPts val="800"/>
              </a:spcBef>
              <a:spcAft>
                <a:spcPts val="0"/>
              </a:spcAft>
              <a:buSzPts val="1064"/>
              <a:buNone/>
            </a:pPr>
            <a:r>
              <a:rPr lang="en-US" dirty="0">
                <a:solidFill>
                  <a:schemeClr val="dk1"/>
                </a:solidFill>
                <a:latin typeface="Times New Roman"/>
                <a:ea typeface="Times New Roman"/>
                <a:cs typeface="Times New Roman"/>
                <a:sym typeface="Times New Roman"/>
              </a:rPr>
              <a:t>Sowmya </a:t>
            </a:r>
            <a:r>
              <a:rPr lang="en-US" dirty="0" err="1">
                <a:solidFill>
                  <a:schemeClr val="dk1"/>
                </a:solidFill>
                <a:latin typeface="Times New Roman"/>
                <a:ea typeface="Times New Roman"/>
                <a:cs typeface="Times New Roman"/>
                <a:sym typeface="Times New Roman"/>
              </a:rPr>
              <a:t>Ushake</a:t>
            </a:r>
            <a:r>
              <a:rPr lang="en-US" dirty="0">
                <a:solidFill>
                  <a:schemeClr val="dk1"/>
                </a:solidFill>
                <a:latin typeface="Times New Roman"/>
                <a:ea typeface="Times New Roman"/>
                <a:cs typeface="Times New Roman"/>
                <a:sym typeface="Times New Roman"/>
              </a:rPr>
              <a:t> (11602015)</a:t>
            </a:r>
            <a:endParaRPr dirty="0">
              <a:solidFill>
                <a:schemeClr val="dk1"/>
              </a:solidFill>
              <a:latin typeface="Times New Roman"/>
              <a:ea typeface="Times New Roman"/>
              <a:cs typeface="Times New Roman"/>
              <a:sym typeface="Times New Roman"/>
            </a:endParaRPr>
          </a:p>
          <a:p>
            <a:pPr marL="0" lvl="0" indent="0" algn="l" rtl="0">
              <a:lnSpc>
                <a:spcPct val="80000"/>
              </a:lnSpc>
              <a:spcBef>
                <a:spcPts val="1800"/>
              </a:spcBef>
              <a:spcAft>
                <a:spcPts val="0"/>
              </a:spcAft>
              <a:buSzPts val="1008"/>
              <a:buNone/>
            </a:pP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g2a5c2de5d90_4_28"/>
          <p:cNvPicPr preferRelativeResize="0"/>
          <p:nvPr/>
        </p:nvPicPr>
        <p:blipFill>
          <a:blip r:embed="rId3">
            <a:alphaModFix/>
          </a:blip>
          <a:stretch>
            <a:fillRect/>
          </a:stretch>
        </p:blipFill>
        <p:spPr>
          <a:xfrm>
            <a:off x="60975" y="1085850"/>
            <a:ext cx="5718050" cy="4686300"/>
          </a:xfrm>
          <a:prstGeom prst="rect">
            <a:avLst/>
          </a:prstGeom>
          <a:noFill/>
          <a:ln>
            <a:noFill/>
          </a:ln>
        </p:spPr>
      </p:pic>
      <p:pic>
        <p:nvPicPr>
          <p:cNvPr id="302" name="Google Shape;302;g2a5c2de5d90_4_28"/>
          <p:cNvPicPr preferRelativeResize="0"/>
          <p:nvPr/>
        </p:nvPicPr>
        <p:blipFill>
          <a:blip r:embed="rId4">
            <a:alphaModFix/>
          </a:blip>
          <a:stretch>
            <a:fillRect/>
          </a:stretch>
        </p:blipFill>
        <p:spPr>
          <a:xfrm>
            <a:off x="6053350" y="1085850"/>
            <a:ext cx="6016751" cy="4258050"/>
          </a:xfrm>
          <a:prstGeom prst="rect">
            <a:avLst/>
          </a:prstGeom>
          <a:noFill/>
          <a:ln>
            <a:noFill/>
          </a:ln>
        </p:spPr>
      </p:pic>
      <p:sp>
        <p:nvSpPr>
          <p:cNvPr id="303" name="Google Shape;303;g2a5c2de5d90_4_28"/>
          <p:cNvSpPr txBox="1"/>
          <p:nvPr/>
        </p:nvSpPr>
        <p:spPr>
          <a:xfrm>
            <a:off x="185950" y="234675"/>
            <a:ext cx="877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solidFill>
                  <a:schemeClr val="dk1"/>
                </a:solidFill>
                <a:latin typeface="Times New Roman"/>
                <a:ea typeface="Times New Roman"/>
                <a:cs typeface="Times New Roman"/>
                <a:sym typeface="Times New Roman"/>
              </a:rPr>
              <a:t>Research Papers</a:t>
            </a:r>
            <a:endParaRPr sz="3000" b="1" dirty="0">
              <a:solidFill>
                <a:schemeClr val="dk1"/>
              </a:solidFill>
              <a:latin typeface="Times New Roman"/>
              <a:ea typeface="Times New Roman"/>
              <a:cs typeface="Times New Roman"/>
              <a:sym typeface="Times New Roman"/>
            </a:endParaRPr>
          </a:p>
        </p:txBody>
      </p:sp>
      <p:pic>
        <p:nvPicPr>
          <p:cNvPr id="2" name="Google Shape;323;g2a5bf2cc2f4_1_43">
            <a:extLst>
              <a:ext uri="{FF2B5EF4-FFF2-40B4-BE49-F238E27FC236}">
                <a16:creationId xmlns:a16="http://schemas.microsoft.com/office/drawing/2014/main" id="{19C8D14D-3E3D-2AFB-575D-92B85DDE9758}"/>
              </a:ext>
            </a:extLst>
          </p:cNvPr>
          <p:cNvPicPr preferRelativeResize="0"/>
          <p:nvPr/>
        </p:nvPicPr>
        <p:blipFill>
          <a:blip r:embed="rId5">
            <a:alphaModFix/>
          </a:blip>
          <a:stretch>
            <a:fillRect/>
          </a:stretch>
        </p:blipFill>
        <p:spPr>
          <a:xfrm>
            <a:off x="10447650" y="234675"/>
            <a:ext cx="1428750" cy="78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5bf2cc2f4_1_37"/>
          <p:cNvSpPr txBox="1">
            <a:spLocks noGrp="1"/>
          </p:cNvSpPr>
          <p:nvPr>
            <p:ph type="title"/>
          </p:nvPr>
        </p:nvSpPr>
        <p:spPr>
          <a:xfrm>
            <a:off x="296334" y="380975"/>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Arial"/>
              <a:buNone/>
            </a:pPr>
            <a:r>
              <a:rPr lang="en-US" b="1" dirty="0">
                <a:solidFill>
                  <a:schemeClr val="dk1"/>
                </a:solidFill>
                <a:latin typeface="Times New Roman"/>
                <a:ea typeface="Times New Roman"/>
                <a:cs typeface="Times New Roman"/>
                <a:sym typeface="Times New Roman"/>
              </a:rPr>
              <a:t>Methodology</a:t>
            </a:r>
            <a:endParaRPr b="1" dirty="0"/>
          </a:p>
        </p:txBody>
      </p:sp>
      <p:sp>
        <p:nvSpPr>
          <p:cNvPr id="309" name="Google Shape;309;g2a5bf2cc2f4_1_37"/>
          <p:cNvSpPr txBox="1">
            <a:spLocks noGrp="1"/>
          </p:cNvSpPr>
          <p:nvPr>
            <p:ph type="body" idx="1"/>
          </p:nvPr>
        </p:nvSpPr>
        <p:spPr>
          <a:xfrm>
            <a:off x="296334" y="1295575"/>
            <a:ext cx="9948116" cy="5156125"/>
          </a:xfrm>
          <a:prstGeom prst="rect">
            <a:avLst/>
          </a:prstGeom>
        </p:spPr>
        <p:txBody>
          <a:bodyPr spcFirstLastPara="1" wrap="square" lIns="91425" tIns="45700" rIns="91425" bIns="45700" anchor="t" anchorCtr="0">
            <a:normAutofit fontScale="32500" lnSpcReduction="20000"/>
          </a:bodyPr>
          <a:lstStyle/>
          <a:p>
            <a:pPr marL="0" lvl="0" indent="0" algn="l" rtl="0">
              <a:spcBef>
                <a:spcPts val="1000"/>
              </a:spcBef>
              <a:spcAft>
                <a:spcPts val="0"/>
              </a:spcAft>
              <a:buNone/>
            </a:pPr>
            <a:r>
              <a:rPr lang="en-US" sz="7500" b="1" dirty="0">
                <a:solidFill>
                  <a:schemeClr val="dk1"/>
                </a:solidFill>
                <a:latin typeface="Times New Roman"/>
                <a:ea typeface="Times New Roman"/>
                <a:cs typeface="Times New Roman"/>
                <a:sym typeface="Times New Roman"/>
              </a:rPr>
              <a:t>Extracting Contributions</a:t>
            </a:r>
            <a:endParaRPr sz="7500" b="1" dirty="0">
              <a:solidFill>
                <a:schemeClr val="dk1"/>
              </a:solidFill>
              <a:latin typeface="Times New Roman"/>
              <a:ea typeface="Times New Roman"/>
              <a:cs typeface="Times New Roman"/>
              <a:sym typeface="Times New Roman"/>
            </a:endParaRPr>
          </a:p>
          <a:p>
            <a:pPr marL="457200" lvl="0" indent="0" algn="l" rtl="0">
              <a:spcBef>
                <a:spcPts val="1000"/>
              </a:spcBef>
              <a:spcAft>
                <a:spcPts val="0"/>
              </a:spcAft>
              <a:buNone/>
            </a:pPr>
            <a:endParaRPr sz="3200" dirty="0">
              <a:solidFill>
                <a:schemeClr val="dk1"/>
              </a:solidFill>
              <a:latin typeface="Times New Roman"/>
              <a:ea typeface="Times New Roman"/>
              <a:cs typeface="Times New Roman"/>
              <a:sym typeface="Times New Roman"/>
            </a:endParaRPr>
          </a:p>
          <a:p>
            <a:pPr marL="959644" indent="-857250">
              <a:lnSpc>
                <a:spcPct val="150000"/>
              </a:lnSpc>
              <a:buClr>
                <a:schemeClr val="dk1"/>
              </a:buClr>
              <a:buSzPct val="100000"/>
              <a:buFont typeface="Arial" panose="020B0604020202020204" pitchFamily="34" charset="0"/>
              <a:buChar char="•"/>
            </a:pPr>
            <a:r>
              <a:rPr lang="en-US" sz="6115" dirty="0">
                <a:solidFill>
                  <a:schemeClr val="dk1"/>
                </a:solidFill>
                <a:latin typeface="Times New Roman"/>
                <a:ea typeface="Times New Roman"/>
                <a:cs typeface="Times New Roman"/>
                <a:sym typeface="Times New Roman"/>
              </a:rPr>
              <a:t>Rule-based method is used</a:t>
            </a:r>
            <a:endParaRPr sz="6115" dirty="0">
              <a:solidFill>
                <a:schemeClr val="dk1"/>
              </a:solidFill>
              <a:latin typeface="Times New Roman"/>
              <a:ea typeface="Times New Roman"/>
              <a:cs typeface="Times New Roman"/>
              <a:sym typeface="Times New Roman"/>
            </a:endParaRPr>
          </a:p>
          <a:p>
            <a:pPr marL="959644" indent="-857250">
              <a:lnSpc>
                <a:spcPct val="150000"/>
              </a:lnSpc>
              <a:spcBef>
                <a:spcPts val="0"/>
              </a:spcBef>
              <a:buClr>
                <a:schemeClr val="dk1"/>
              </a:buClr>
              <a:buSzPct val="100000"/>
              <a:buFont typeface="Arial" panose="020B0604020202020204" pitchFamily="34" charset="0"/>
              <a:buChar char="•"/>
            </a:pPr>
            <a:r>
              <a:rPr lang="en-US" sz="6115" dirty="0">
                <a:solidFill>
                  <a:schemeClr val="dk1"/>
                </a:solidFill>
                <a:latin typeface="Times New Roman"/>
                <a:ea typeface="Times New Roman"/>
                <a:cs typeface="Times New Roman"/>
                <a:sym typeface="Times New Roman"/>
              </a:rPr>
              <a:t>Keyword Matching</a:t>
            </a:r>
            <a:endParaRPr sz="6115" dirty="0">
              <a:solidFill>
                <a:schemeClr val="dk1"/>
              </a:solidFill>
              <a:latin typeface="Times New Roman"/>
              <a:ea typeface="Times New Roman"/>
              <a:cs typeface="Times New Roman"/>
              <a:sym typeface="Times New Roman"/>
            </a:endParaRPr>
          </a:p>
          <a:p>
            <a:pPr marL="959644" indent="-857250">
              <a:lnSpc>
                <a:spcPct val="150000"/>
              </a:lnSpc>
              <a:spcBef>
                <a:spcPts val="0"/>
              </a:spcBef>
              <a:buClr>
                <a:schemeClr val="dk1"/>
              </a:buClr>
              <a:buSzPct val="100000"/>
              <a:buFont typeface="Arial" panose="020B0604020202020204" pitchFamily="34" charset="0"/>
              <a:buChar char="•"/>
            </a:pPr>
            <a:r>
              <a:rPr lang="en-US" sz="6115" dirty="0">
                <a:solidFill>
                  <a:schemeClr val="dk1"/>
                </a:solidFill>
                <a:latin typeface="Times New Roman"/>
                <a:ea typeface="Times New Roman"/>
                <a:cs typeface="Times New Roman"/>
                <a:sym typeface="Times New Roman"/>
              </a:rPr>
              <a:t>Pronoun + Verb</a:t>
            </a:r>
            <a:endParaRPr sz="6115" dirty="0">
              <a:solidFill>
                <a:schemeClr val="dk1"/>
              </a:solidFill>
              <a:latin typeface="Times New Roman"/>
              <a:ea typeface="Times New Roman"/>
              <a:cs typeface="Times New Roman"/>
              <a:sym typeface="Times New Roman"/>
            </a:endParaRPr>
          </a:p>
          <a:p>
            <a:pPr marL="959644" indent="-857250">
              <a:lnSpc>
                <a:spcPct val="150000"/>
              </a:lnSpc>
              <a:spcBef>
                <a:spcPts val="0"/>
              </a:spcBef>
              <a:buClr>
                <a:schemeClr val="dk1"/>
              </a:buClr>
              <a:buSzPct val="100000"/>
              <a:buFont typeface="Arial" panose="020B0604020202020204" pitchFamily="34" charset="0"/>
              <a:buChar char="•"/>
            </a:pPr>
            <a:r>
              <a:rPr lang="en-US" sz="6115" dirty="0">
                <a:solidFill>
                  <a:schemeClr val="dk1"/>
                </a:solidFill>
                <a:latin typeface="Times New Roman"/>
                <a:ea typeface="Times New Roman"/>
                <a:cs typeface="Times New Roman"/>
                <a:sym typeface="Times New Roman"/>
              </a:rPr>
              <a:t>    pronouns = ['we', 'this paper', 'in this paper', '</a:t>
            </a:r>
            <a:r>
              <a:rPr lang="en-US" sz="6115" dirty="0" err="1">
                <a:solidFill>
                  <a:schemeClr val="dk1"/>
                </a:solidFill>
                <a:latin typeface="Times New Roman"/>
                <a:ea typeface="Times New Roman"/>
                <a:cs typeface="Times New Roman"/>
                <a:sym typeface="Times New Roman"/>
              </a:rPr>
              <a:t>i</a:t>
            </a:r>
            <a:r>
              <a:rPr lang="en-US" sz="6115" dirty="0">
                <a:solidFill>
                  <a:schemeClr val="dk1"/>
                </a:solidFill>
                <a:latin typeface="Times New Roman"/>
                <a:ea typeface="Times New Roman"/>
                <a:cs typeface="Times New Roman"/>
                <a:sym typeface="Times New Roman"/>
              </a:rPr>
              <a:t>', 'the authors', 'our', 'the study', 'the research']</a:t>
            </a:r>
            <a:endParaRPr sz="6115" dirty="0">
              <a:solidFill>
                <a:schemeClr val="dk1"/>
              </a:solidFill>
              <a:latin typeface="Times New Roman"/>
              <a:ea typeface="Times New Roman"/>
              <a:cs typeface="Times New Roman"/>
              <a:sym typeface="Times New Roman"/>
            </a:endParaRPr>
          </a:p>
          <a:p>
            <a:pPr marL="959644" indent="-857250">
              <a:lnSpc>
                <a:spcPct val="150000"/>
              </a:lnSpc>
              <a:spcBef>
                <a:spcPts val="0"/>
              </a:spcBef>
              <a:buClr>
                <a:schemeClr val="dk1"/>
              </a:buClr>
              <a:buSzPct val="100000"/>
              <a:buFont typeface="Arial" panose="020B0604020202020204" pitchFamily="34" charset="0"/>
              <a:buChar char="•"/>
            </a:pPr>
            <a:r>
              <a:rPr lang="en-US" sz="6115" dirty="0">
                <a:solidFill>
                  <a:schemeClr val="dk1"/>
                </a:solidFill>
                <a:latin typeface="Times New Roman"/>
                <a:ea typeface="Times New Roman"/>
                <a:cs typeface="Times New Roman"/>
                <a:sym typeface="Times New Roman"/>
              </a:rPr>
              <a:t>    verbs = ['propose', 'contribute', 'introduce', 'describe', 'present', 'report', 'discuss', 'employ', 'study', 'explore', 'aim', 'hypothesize', 'argue', 're-use', 'evaluate', 'compare', 'baseline', 'result',  'approach', 'method', 'extend', 'ensemble', 'transfer learning', 'architecture', 'neural method', 'translation systems', 'system development', 'domain adaptation', 'train', 'experiment']</a:t>
            </a:r>
            <a:endParaRPr sz="6115" dirty="0">
              <a:solidFill>
                <a:schemeClr val="dk1"/>
              </a:solidFill>
              <a:latin typeface="Times New Roman"/>
              <a:ea typeface="Times New Roman"/>
              <a:cs typeface="Times New Roman"/>
              <a:sym typeface="Times New Roman"/>
            </a:endParaRPr>
          </a:p>
          <a:p>
            <a:pPr marL="457200" lvl="0" indent="0" algn="l" rtl="0">
              <a:lnSpc>
                <a:spcPct val="150000"/>
              </a:lnSpc>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dirty="0"/>
          </a:p>
        </p:txBody>
      </p:sp>
      <p:pic>
        <p:nvPicPr>
          <p:cNvPr id="310" name="Google Shape;310;g2a5bf2cc2f4_1_37"/>
          <p:cNvPicPr preferRelativeResize="0"/>
          <p:nvPr/>
        </p:nvPicPr>
        <p:blipFill rotWithShape="1">
          <a:blip r:embed="rId3">
            <a:alphaModFix/>
          </a:blip>
          <a:srcRect l="-6400" t="-9760" r="6400" b="9759"/>
          <a:stretch/>
        </p:blipFill>
        <p:spPr>
          <a:xfrm>
            <a:off x="10457800" y="198125"/>
            <a:ext cx="1428750" cy="78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g2a5c2de5d90_4_35"/>
          <p:cNvPicPr preferRelativeResize="0"/>
          <p:nvPr/>
        </p:nvPicPr>
        <p:blipFill>
          <a:blip r:embed="rId3">
            <a:alphaModFix/>
          </a:blip>
          <a:stretch>
            <a:fillRect/>
          </a:stretch>
        </p:blipFill>
        <p:spPr>
          <a:xfrm>
            <a:off x="152400" y="1432550"/>
            <a:ext cx="10762499" cy="4492375"/>
          </a:xfrm>
          <a:prstGeom prst="rect">
            <a:avLst/>
          </a:prstGeom>
          <a:noFill/>
          <a:ln>
            <a:noFill/>
          </a:ln>
        </p:spPr>
      </p:pic>
      <p:sp>
        <p:nvSpPr>
          <p:cNvPr id="316" name="Google Shape;316;g2a5c2de5d90_4_35"/>
          <p:cNvSpPr txBox="1"/>
          <p:nvPr/>
        </p:nvSpPr>
        <p:spPr>
          <a:xfrm>
            <a:off x="490725" y="448050"/>
            <a:ext cx="877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solidFill>
                  <a:srgbClr val="3F3F3F"/>
                </a:solidFill>
                <a:latin typeface="Times New Roman"/>
                <a:ea typeface="Times New Roman"/>
                <a:cs typeface="Times New Roman"/>
                <a:sym typeface="Times New Roman"/>
              </a:rPr>
              <a:t>Sample Contributions and non Contributions</a:t>
            </a:r>
            <a:endParaRPr sz="3000" b="1" dirty="0">
              <a:solidFill>
                <a:srgbClr val="3F3F3F"/>
              </a:solidFill>
              <a:latin typeface="Times New Roman"/>
              <a:ea typeface="Times New Roman"/>
              <a:cs typeface="Times New Roman"/>
              <a:sym typeface="Times New Roman"/>
            </a:endParaRPr>
          </a:p>
        </p:txBody>
      </p:sp>
      <p:pic>
        <p:nvPicPr>
          <p:cNvPr id="2" name="Google Shape;323;g2a5bf2cc2f4_1_43">
            <a:extLst>
              <a:ext uri="{FF2B5EF4-FFF2-40B4-BE49-F238E27FC236}">
                <a16:creationId xmlns:a16="http://schemas.microsoft.com/office/drawing/2014/main" id="{D25B12BC-8D49-6AF7-2584-50D32D501886}"/>
              </a:ext>
            </a:extLst>
          </p:cNvPr>
          <p:cNvPicPr preferRelativeResize="0"/>
          <p:nvPr/>
        </p:nvPicPr>
        <p:blipFill>
          <a:blip r:embed="rId4">
            <a:alphaModFix/>
          </a:blip>
          <a:stretch>
            <a:fillRect/>
          </a:stretch>
        </p:blipFill>
        <p:spPr>
          <a:xfrm>
            <a:off x="10244450" y="380975"/>
            <a:ext cx="1428750" cy="78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a5bf2cc2f4_1_43"/>
          <p:cNvSpPr txBox="1">
            <a:spLocks noGrp="1"/>
          </p:cNvSpPr>
          <p:nvPr>
            <p:ph type="title"/>
          </p:nvPr>
        </p:nvSpPr>
        <p:spPr>
          <a:xfrm>
            <a:off x="204909" y="11105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Arial"/>
              <a:buNone/>
            </a:pPr>
            <a:r>
              <a:rPr lang="en-US" b="1" dirty="0">
                <a:solidFill>
                  <a:schemeClr val="dk1"/>
                </a:solidFill>
                <a:latin typeface="Times New Roman"/>
                <a:ea typeface="Times New Roman"/>
                <a:cs typeface="Times New Roman"/>
                <a:sym typeface="Times New Roman"/>
              </a:rPr>
              <a:t>Methodology</a:t>
            </a:r>
            <a:endParaRPr b="1" dirty="0"/>
          </a:p>
        </p:txBody>
      </p:sp>
      <p:sp>
        <p:nvSpPr>
          <p:cNvPr id="322" name="Google Shape;322;g2a5bf2cc2f4_1_43"/>
          <p:cNvSpPr txBox="1">
            <a:spLocks noGrp="1"/>
          </p:cNvSpPr>
          <p:nvPr>
            <p:ph type="body" idx="1"/>
          </p:nvPr>
        </p:nvSpPr>
        <p:spPr>
          <a:xfrm>
            <a:off x="204900" y="1162025"/>
            <a:ext cx="10131000" cy="53070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12000" b="1" dirty="0">
                <a:solidFill>
                  <a:schemeClr val="dk1"/>
                </a:solidFill>
                <a:latin typeface="Times New Roman"/>
                <a:ea typeface="Times New Roman"/>
                <a:cs typeface="Times New Roman"/>
                <a:sym typeface="Times New Roman"/>
              </a:rPr>
              <a:t>Data Cleaning</a:t>
            </a:r>
            <a:endParaRPr sz="12000" b="1" dirty="0">
              <a:solidFill>
                <a:schemeClr val="dk1"/>
              </a:solidFill>
              <a:latin typeface="Times New Roman"/>
              <a:ea typeface="Times New Roman"/>
              <a:cs typeface="Times New Roman"/>
              <a:sym typeface="Times New Roman"/>
            </a:endParaRPr>
          </a:p>
          <a:p>
            <a:pPr marL="457200" lvl="0" indent="-355600" algn="l" rtl="0">
              <a:lnSpc>
                <a:spcPct val="150000"/>
              </a:lnSpc>
              <a:spcBef>
                <a:spcPts val="100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Remove URLs, HTML, Tags, and Mentions</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Remove punctuations and ASCII Characters</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Lemmatization</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Remove Stop Words</a:t>
            </a:r>
            <a:endParaRPr sz="80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r>
              <a:rPr lang="en-US" sz="12000" b="1" dirty="0">
                <a:solidFill>
                  <a:schemeClr val="dk1"/>
                </a:solidFill>
                <a:latin typeface="Times New Roman"/>
                <a:ea typeface="Times New Roman"/>
                <a:cs typeface="Times New Roman"/>
                <a:sym typeface="Times New Roman"/>
              </a:rPr>
              <a:t>Exploratory Data Analysis</a:t>
            </a:r>
            <a:endParaRPr sz="12000" b="1" dirty="0">
              <a:solidFill>
                <a:schemeClr val="dk1"/>
              </a:solidFill>
              <a:latin typeface="Times New Roman"/>
              <a:ea typeface="Times New Roman"/>
              <a:cs typeface="Times New Roman"/>
              <a:sym typeface="Times New Roman"/>
            </a:endParaRPr>
          </a:p>
          <a:p>
            <a:pPr marL="457200" lvl="0" indent="-355600" algn="l" rtl="0">
              <a:lnSpc>
                <a:spcPct val="150000"/>
              </a:lnSpc>
              <a:spcBef>
                <a:spcPts val="100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Word Count</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Sentence count</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Unigrams, Bigrams, Trigrams</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POS-Tagging</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TF-IDF</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a:solidFill>
                  <a:schemeClr val="dk1"/>
                </a:solidFill>
                <a:latin typeface="Times New Roman"/>
                <a:ea typeface="Times New Roman"/>
                <a:cs typeface="Times New Roman"/>
                <a:sym typeface="Times New Roman"/>
              </a:rPr>
              <a:t>LDA Topic Modeling</a:t>
            </a:r>
            <a:endParaRPr sz="8000" dirty="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ct val="100000"/>
              <a:buFont typeface="Times New Roman"/>
              <a:buChar char="►"/>
            </a:pPr>
            <a:r>
              <a:rPr lang="en-US" sz="8000" dirty="0" err="1">
                <a:solidFill>
                  <a:schemeClr val="dk1"/>
                </a:solidFill>
                <a:latin typeface="Times New Roman"/>
                <a:ea typeface="Times New Roman"/>
                <a:cs typeface="Times New Roman"/>
                <a:sym typeface="Times New Roman"/>
              </a:rPr>
              <a:t>BERTopic</a:t>
            </a:r>
            <a:endParaRPr sz="3200" dirty="0">
              <a:solidFill>
                <a:schemeClr val="dk1"/>
              </a:solidFill>
              <a:latin typeface="Times New Roman"/>
              <a:ea typeface="Times New Roman"/>
              <a:cs typeface="Times New Roman"/>
              <a:sym typeface="Times New Roman"/>
            </a:endParaRPr>
          </a:p>
          <a:p>
            <a:pPr marL="457200" lvl="0" indent="0" algn="l" rtl="0">
              <a:lnSpc>
                <a:spcPct val="150000"/>
              </a:lnSpc>
              <a:spcBef>
                <a:spcPts val="1000"/>
              </a:spcBef>
              <a:spcAft>
                <a:spcPts val="0"/>
              </a:spcAft>
              <a:buNone/>
            </a:pPr>
            <a:endParaRPr sz="6115" dirty="0">
              <a:solidFill>
                <a:schemeClr val="dk1"/>
              </a:solidFill>
              <a:latin typeface="Times New Roman"/>
              <a:ea typeface="Times New Roman"/>
              <a:cs typeface="Times New Roman"/>
              <a:sym typeface="Times New Roman"/>
            </a:endParaRPr>
          </a:p>
          <a:p>
            <a:pPr marL="457200" lvl="0" indent="0" algn="l" rtl="0">
              <a:lnSpc>
                <a:spcPct val="150000"/>
              </a:lnSpc>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dirty="0"/>
          </a:p>
        </p:txBody>
      </p:sp>
      <p:pic>
        <p:nvPicPr>
          <p:cNvPr id="323" name="Google Shape;323;g2a5bf2cc2f4_1_43"/>
          <p:cNvPicPr preferRelativeResize="0"/>
          <p:nvPr/>
        </p:nvPicPr>
        <p:blipFill>
          <a:blip r:embed="rId3">
            <a:alphaModFix/>
          </a:blip>
          <a:stretch>
            <a:fillRect/>
          </a:stretch>
        </p:blipFill>
        <p:spPr>
          <a:xfrm>
            <a:off x="10244450" y="380975"/>
            <a:ext cx="1428750" cy="781050"/>
          </a:xfrm>
          <a:prstGeom prst="rect">
            <a:avLst/>
          </a:prstGeom>
          <a:noFill/>
          <a:ln>
            <a:noFill/>
          </a:ln>
        </p:spPr>
      </p:pic>
      <p:pic>
        <p:nvPicPr>
          <p:cNvPr id="324" name="Google Shape;324;g2a5bf2cc2f4_1_43"/>
          <p:cNvPicPr preferRelativeResize="0"/>
          <p:nvPr/>
        </p:nvPicPr>
        <p:blipFill>
          <a:blip r:embed="rId4">
            <a:alphaModFix/>
          </a:blip>
          <a:stretch>
            <a:fillRect/>
          </a:stretch>
        </p:blipFill>
        <p:spPr>
          <a:xfrm>
            <a:off x="5443725" y="1268375"/>
            <a:ext cx="6019925" cy="535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2a5c2de5d90_4_42"/>
          <p:cNvPicPr preferRelativeResize="0"/>
          <p:nvPr/>
        </p:nvPicPr>
        <p:blipFill>
          <a:blip r:embed="rId3">
            <a:alphaModFix/>
          </a:blip>
          <a:stretch>
            <a:fillRect/>
          </a:stretch>
        </p:blipFill>
        <p:spPr>
          <a:xfrm>
            <a:off x="852000" y="0"/>
            <a:ext cx="8569375" cy="2459725"/>
          </a:xfrm>
          <a:prstGeom prst="rect">
            <a:avLst/>
          </a:prstGeom>
          <a:noFill/>
          <a:ln>
            <a:noFill/>
          </a:ln>
        </p:spPr>
      </p:pic>
      <p:pic>
        <p:nvPicPr>
          <p:cNvPr id="330" name="Google Shape;330;g2a5c2de5d90_4_42"/>
          <p:cNvPicPr preferRelativeResize="0"/>
          <p:nvPr/>
        </p:nvPicPr>
        <p:blipFill>
          <a:blip r:embed="rId4">
            <a:alphaModFix/>
          </a:blip>
          <a:stretch>
            <a:fillRect/>
          </a:stretch>
        </p:blipFill>
        <p:spPr>
          <a:xfrm>
            <a:off x="1054625" y="2338300"/>
            <a:ext cx="8183873" cy="2377450"/>
          </a:xfrm>
          <a:prstGeom prst="rect">
            <a:avLst/>
          </a:prstGeom>
          <a:noFill/>
          <a:ln>
            <a:noFill/>
          </a:ln>
        </p:spPr>
      </p:pic>
      <p:pic>
        <p:nvPicPr>
          <p:cNvPr id="331" name="Google Shape;331;g2a5c2de5d90_4_42"/>
          <p:cNvPicPr preferRelativeResize="0"/>
          <p:nvPr/>
        </p:nvPicPr>
        <p:blipFill>
          <a:blip r:embed="rId5">
            <a:alphaModFix/>
          </a:blip>
          <a:stretch>
            <a:fillRect/>
          </a:stretch>
        </p:blipFill>
        <p:spPr>
          <a:xfrm>
            <a:off x="1054625" y="4715750"/>
            <a:ext cx="8290576" cy="2203225"/>
          </a:xfrm>
          <a:prstGeom prst="rect">
            <a:avLst/>
          </a:prstGeom>
          <a:noFill/>
          <a:ln>
            <a:noFill/>
          </a:ln>
        </p:spPr>
      </p:pic>
      <p:sp>
        <p:nvSpPr>
          <p:cNvPr id="332" name="Google Shape;332;g2a5c2de5d90_4_42"/>
          <p:cNvSpPr txBox="1"/>
          <p:nvPr/>
        </p:nvSpPr>
        <p:spPr>
          <a:xfrm>
            <a:off x="536450" y="981950"/>
            <a:ext cx="228600" cy="3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3F3F3F"/>
                </a:solidFill>
                <a:latin typeface="Trebuchet MS"/>
                <a:ea typeface="Trebuchet MS"/>
                <a:cs typeface="Trebuchet MS"/>
                <a:sym typeface="Trebuchet MS"/>
              </a:rPr>
              <a:t>BOX PLOT</a:t>
            </a:r>
            <a:endParaRPr sz="2800" b="1">
              <a:solidFill>
                <a:srgbClr val="3F3F3F"/>
              </a:solidFill>
              <a:latin typeface="Trebuchet MS"/>
              <a:ea typeface="Trebuchet MS"/>
              <a:cs typeface="Trebuchet MS"/>
              <a:sym typeface="Trebuchet MS"/>
            </a:endParaRPr>
          </a:p>
        </p:txBody>
      </p:sp>
      <p:pic>
        <p:nvPicPr>
          <p:cNvPr id="2" name="Google Shape;323;g2a5bf2cc2f4_1_43">
            <a:extLst>
              <a:ext uri="{FF2B5EF4-FFF2-40B4-BE49-F238E27FC236}">
                <a16:creationId xmlns:a16="http://schemas.microsoft.com/office/drawing/2014/main" id="{82B4C18D-D6E2-07D3-FFE9-3152F5E9763E}"/>
              </a:ext>
            </a:extLst>
          </p:cNvPr>
          <p:cNvPicPr preferRelativeResize="0"/>
          <p:nvPr/>
        </p:nvPicPr>
        <p:blipFill>
          <a:blip r:embed="rId6">
            <a:alphaModFix/>
          </a:blip>
          <a:stretch>
            <a:fillRect/>
          </a:stretch>
        </p:blipFill>
        <p:spPr>
          <a:xfrm>
            <a:off x="10244450" y="380975"/>
            <a:ext cx="1428750" cy="78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a5c2de5d90_4_52"/>
          <p:cNvSpPr txBox="1"/>
          <p:nvPr/>
        </p:nvSpPr>
        <p:spPr>
          <a:xfrm>
            <a:off x="551700" y="315525"/>
            <a:ext cx="877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3F3F3F"/>
                </a:solidFill>
                <a:latin typeface="Times New Roman"/>
                <a:ea typeface="Times New Roman"/>
                <a:cs typeface="Times New Roman"/>
                <a:sym typeface="Times New Roman"/>
              </a:rPr>
              <a:t>Word Cloud</a:t>
            </a:r>
            <a:endParaRPr sz="3000" b="1">
              <a:solidFill>
                <a:srgbClr val="3F3F3F"/>
              </a:solidFill>
              <a:latin typeface="Times New Roman"/>
              <a:ea typeface="Times New Roman"/>
              <a:cs typeface="Times New Roman"/>
              <a:sym typeface="Times New Roman"/>
            </a:endParaRPr>
          </a:p>
        </p:txBody>
      </p:sp>
      <p:pic>
        <p:nvPicPr>
          <p:cNvPr id="338" name="Google Shape;338;g2a5c2de5d90_4_52"/>
          <p:cNvPicPr preferRelativeResize="0"/>
          <p:nvPr/>
        </p:nvPicPr>
        <p:blipFill>
          <a:blip r:embed="rId3">
            <a:alphaModFix/>
          </a:blip>
          <a:stretch>
            <a:fillRect/>
          </a:stretch>
        </p:blipFill>
        <p:spPr>
          <a:xfrm>
            <a:off x="6083800" y="789063"/>
            <a:ext cx="5864349" cy="3107643"/>
          </a:xfrm>
          <a:prstGeom prst="rect">
            <a:avLst/>
          </a:prstGeom>
          <a:noFill/>
          <a:ln>
            <a:noFill/>
          </a:ln>
        </p:spPr>
      </p:pic>
      <p:pic>
        <p:nvPicPr>
          <p:cNvPr id="339" name="Google Shape;339;g2a5c2de5d90_4_52"/>
          <p:cNvPicPr preferRelativeResize="0"/>
          <p:nvPr/>
        </p:nvPicPr>
        <p:blipFill>
          <a:blip r:embed="rId4">
            <a:alphaModFix/>
          </a:blip>
          <a:stretch>
            <a:fillRect/>
          </a:stretch>
        </p:blipFill>
        <p:spPr>
          <a:xfrm>
            <a:off x="124975" y="852151"/>
            <a:ext cx="5745476" cy="2981480"/>
          </a:xfrm>
          <a:prstGeom prst="rect">
            <a:avLst/>
          </a:prstGeom>
          <a:noFill/>
          <a:ln>
            <a:noFill/>
          </a:ln>
        </p:spPr>
      </p:pic>
      <p:pic>
        <p:nvPicPr>
          <p:cNvPr id="340" name="Google Shape;340;g2a5c2de5d90_4_52"/>
          <p:cNvPicPr preferRelativeResize="0"/>
          <p:nvPr/>
        </p:nvPicPr>
        <p:blipFill>
          <a:blip r:embed="rId5">
            <a:alphaModFix/>
          </a:blip>
          <a:stretch>
            <a:fillRect/>
          </a:stretch>
        </p:blipFill>
        <p:spPr>
          <a:xfrm>
            <a:off x="3307075" y="4138432"/>
            <a:ext cx="5098188" cy="2719568"/>
          </a:xfrm>
          <a:prstGeom prst="rect">
            <a:avLst/>
          </a:prstGeom>
          <a:noFill/>
          <a:ln>
            <a:noFill/>
          </a:ln>
        </p:spPr>
      </p:pic>
      <p:pic>
        <p:nvPicPr>
          <p:cNvPr id="2" name="Google Shape;323;g2a5bf2cc2f4_1_43">
            <a:extLst>
              <a:ext uri="{FF2B5EF4-FFF2-40B4-BE49-F238E27FC236}">
                <a16:creationId xmlns:a16="http://schemas.microsoft.com/office/drawing/2014/main" id="{8B3B9578-91FD-6940-8A21-D49C73AFA126}"/>
              </a:ext>
            </a:extLst>
          </p:cNvPr>
          <p:cNvPicPr preferRelativeResize="0"/>
          <p:nvPr/>
        </p:nvPicPr>
        <p:blipFill>
          <a:blip r:embed="rId6">
            <a:alphaModFix/>
          </a:blip>
          <a:stretch>
            <a:fillRect/>
          </a:stretch>
        </p:blipFill>
        <p:spPr>
          <a:xfrm>
            <a:off x="10519399" y="156812"/>
            <a:ext cx="1428750" cy="7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g2a5c2de5d90_4_57"/>
          <p:cNvPicPr preferRelativeResize="0"/>
          <p:nvPr/>
        </p:nvPicPr>
        <p:blipFill>
          <a:blip r:embed="rId3">
            <a:alphaModFix/>
          </a:blip>
          <a:stretch>
            <a:fillRect/>
          </a:stretch>
        </p:blipFill>
        <p:spPr>
          <a:xfrm>
            <a:off x="304800" y="1164325"/>
            <a:ext cx="2670050" cy="4327450"/>
          </a:xfrm>
          <a:prstGeom prst="rect">
            <a:avLst/>
          </a:prstGeom>
          <a:noFill/>
          <a:ln>
            <a:noFill/>
          </a:ln>
        </p:spPr>
      </p:pic>
      <p:pic>
        <p:nvPicPr>
          <p:cNvPr id="346" name="Google Shape;346;g2a5c2de5d90_4_57"/>
          <p:cNvPicPr preferRelativeResize="0"/>
          <p:nvPr/>
        </p:nvPicPr>
        <p:blipFill>
          <a:blip r:embed="rId4">
            <a:alphaModFix/>
          </a:blip>
          <a:stretch>
            <a:fillRect/>
          </a:stretch>
        </p:blipFill>
        <p:spPr>
          <a:xfrm>
            <a:off x="3493000" y="1164325"/>
            <a:ext cx="2788925" cy="4228375"/>
          </a:xfrm>
          <a:prstGeom prst="rect">
            <a:avLst/>
          </a:prstGeom>
          <a:noFill/>
          <a:ln>
            <a:noFill/>
          </a:ln>
        </p:spPr>
      </p:pic>
      <p:pic>
        <p:nvPicPr>
          <p:cNvPr id="347" name="Google Shape;347;g2a5c2de5d90_4_57"/>
          <p:cNvPicPr preferRelativeResize="0"/>
          <p:nvPr/>
        </p:nvPicPr>
        <p:blipFill>
          <a:blip r:embed="rId5">
            <a:alphaModFix/>
          </a:blip>
          <a:stretch>
            <a:fillRect/>
          </a:stretch>
        </p:blipFill>
        <p:spPr>
          <a:xfrm>
            <a:off x="6800075" y="1225298"/>
            <a:ext cx="3733800" cy="4102975"/>
          </a:xfrm>
          <a:prstGeom prst="rect">
            <a:avLst/>
          </a:prstGeom>
          <a:noFill/>
          <a:ln>
            <a:noFill/>
          </a:ln>
        </p:spPr>
      </p:pic>
      <p:sp>
        <p:nvSpPr>
          <p:cNvPr id="348" name="Google Shape;348;g2a5c2de5d90_4_57"/>
          <p:cNvSpPr txBox="1"/>
          <p:nvPr/>
        </p:nvSpPr>
        <p:spPr>
          <a:xfrm>
            <a:off x="81280" y="315970"/>
            <a:ext cx="87783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rgbClr val="3F3F3F"/>
                </a:solidFill>
                <a:latin typeface="Times New Roman" panose="02020603050405020304" pitchFamily="18" charset="0"/>
                <a:ea typeface="Trebuchet MS"/>
                <a:cs typeface="Times New Roman" panose="02020603050405020304" pitchFamily="18" charset="0"/>
                <a:sym typeface="Trebuchet MS"/>
              </a:rPr>
              <a:t>Unigram, Bigram, Trigram</a:t>
            </a:r>
            <a:endParaRPr sz="3200" b="1" dirty="0">
              <a:solidFill>
                <a:srgbClr val="3F3F3F"/>
              </a:solidFill>
              <a:latin typeface="Times New Roman" panose="02020603050405020304" pitchFamily="18" charset="0"/>
              <a:ea typeface="Trebuchet MS"/>
              <a:cs typeface="Times New Roman" panose="02020603050405020304" pitchFamily="18" charset="0"/>
              <a:sym typeface="Trebuchet MS"/>
            </a:endParaRPr>
          </a:p>
        </p:txBody>
      </p:sp>
      <p:pic>
        <p:nvPicPr>
          <p:cNvPr id="2" name="Google Shape;323;g2a5bf2cc2f4_1_43">
            <a:extLst>
              <a:ext uri="{FF2B5EF4-FFF2-40B4-BE49-F238E27FC236}">
                <a16:creationId xmlns:a16="http://schemas.microsoft.com/office/drawing/2014/main" id="{7DF59FAB-95D5-43AC-8F07-99E77A167985}"/>
              </a:ext>
            </a:extLst>
          </p:cNvPr>
          <p:cNvPicPr preferRelativeResize="0"/>
          <p:nvPr/>
        </p:nvPicPr>
        <p:blipFill>
          <a:blip r:embed="rId6">
            <a:alphaModFix/>
          </a:blip>
          <a:stretch>
            <a:fillRect/>
          </a:stretch>
        </p:blipFill>
        <p:spPr>
          <a:xfrm>
            <a:off x="10244450" y="380975"/>
            <a:ext cx="1428750" cy="78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2a5c2de5d90_4_64"/>
          <p:cNvPicPr preferRelativeResize="0"/>
          <p:nvPr/>
        </p:nvPicPr>
        <p:blipFill>
          <a:blip r:embed="rId3">
            <a:alphaModFix/>
          </a:blip>
          <a:stretch>
            <a:fillRect/>
          </a:stretch>
        </p:blipFill>
        <p:spPr>
          <a:xfrm>
            <a:off x="274325" y="1143000"/>
            <a:ext cx="7057674" cy="4669525"/>
          </a:xfrm>
          <a:prstGeom prst="rect">
            <a:avLst/>
          </a:prstGeom>
          <a:noFill/>
          <a:ln>
            <a:noFill/>
          </a:ln>
        </p:spPr>
      </p:pic>
      <p:sp>
        <p:nvSpPr>
          <p:cNvPr id="354" name="Google Shape;354;g2a5c2de5d90_4_64"/>
          <p:cNvSpPr txBox="1"/>
          <p:nvPr/>
        </p:nvSpPr>
        <p:spPr>
          <a:xfrm>
            <a:off x="155425" y="188975"/>
            <a:ext cx="87783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dirty="0" err="1">
                <a:solidFill>
                  <a:schemeClr val="dk1"/>
                </a:solidFill>
                <a:latin typeface="Times New Roman"/>
                <a:ea typeface="Times New Roman"/>
                <a:cs typeface="Times New Roman"/>
                <a:sym typeface="Times New Roman"/>
              </a:rPr>
              <a:t>BERTopic</a:t>
            </a:r>
            <a:endParaRPr sz="3600" b="1" dirty="0">
              <a:solidFill>
                <a:schemeClr val="dk1"/>
              </a:solidFill>
              <a:latin typeface="Times New Roman"/>
              <a:ea typeface="Times New Roman"/>
              <a:cs typeface="Times New Roman"/>
              <a:sym typeface="Times New Roman"/>
            </a:endParaRPr>
          </a:p>
        </p:txBody>
      </p:sp>
      <p:pic>
        <p:nvPicPr>
          <p:cNvPr id="355" name="Google Shape;355;g2a5c2de5d90_4_64"/>
          <p:cNvPicPr preferRelativeResize="0"/>
          <p:nvPr/>
        </p:nvPicPr>
        <p:blipFill>
          <a:blip r:embed="rId4">
            <a:alphaModFix/>
          </a:blip>
          <a:stretch>
            <a:fillRect/>
          </a:stretch>
        </p:blipFill>
        <p:spPr>
          <a:xfrm>
            <a:off x="7332000" y="4026400"/>
            <a:ext cx="4738076" cy="2767574"/>
          </a:xfrm>
          <a:prstGeom prst="rect">
            <a:avLst/>
          </a:prstGeom>
          <a:noFill/>
          <a:ln>
            <a:noFill/>
          </a:ln>
        </p:spPr>
      </p:pic>
      <p:pic>
        <p:nvPicPr>
          <p:cNvPr id="356" name="Google Shape;356;g2a5c2de5d90_4_64"/>
          <p:cNvPicPr preferRelativeResize="0"/>
          <p:nvPr/>
        </p:nvPicPr>
        <p:blipFill>
          <a:blip r:embed="rId5">
            <a:alphaModFix/>
          </a:blip>
          <a:stretch>
            <a:fillRect/>
          </a:stretch>
        </p:blipFill>
        <p:spPr>
          <a:xfrm>
            <a:off x="7332000" y="112775"/>
            <a:ext cx="4738076" cy="3913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a:spLocks noGrp="1"/>
          </p:cNvSpPr>
          <p:nvPr>
            <p:ph type="body" idx="1"/>
          </p:nvPr>
        </p:nvSpPr>
        <p:spPr>
          <a:xfrm>
            <a:off x="400701" y="528634"/>
            <a:ext cx="8667900" cy="873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4800"/>
              <a:buNone/>
            </a:pPr>
            <a:r>
              <a:rPr lang="en-US" sz="3600" b="1" dirty="0">
                <a:solidFill>
                  <a:schemeClr val="dk1"/>
                </a:solidFill>
                <a:latin typeface="Times New Roman"/>
                <a:ea typeface="Times New Roman"/>
                <a:cs typeface="Times New Roman"/>
                <a:sym typeface="Times New Roman"/>
              </a:rPr>
              <a:t>Methodology</a:t>
            </a:r>
            <a:endParaRPr sz="3600" b="1" dirty="0">
              <a:solidFill>
                <a:schemeClr val="dk1"/>
              </a:solidFill>
              <a:latin typeface="Times New Roman"/>
              <a:ea typeface="Times New Roman"/>
              <a:cs typeface="Times New Roman"/>
              <a:sym typeface="Times New Roman"/>
            </a:endParaRPr>
          </a:p>
        </p:txBody>
      </p:sp>
      <p:sp>
        <p:nvSpPr>
          <p:cNvPr id="362" name="Google Shape;362;p5"/>
          <p:cNvSpPr txBox="1">
            <a:spLocks noGrp="1"/>
          </p:cNvSpPr>
          <p:nvPr>
            <p:ph type="body" idx="2"/>
          </p:nvPr>
        </p:nvSpPr>
        <p:spPr>
          <a:xfrm>
            <a:off x="507450" y="1595425"/>
            <a:ext cx="8761500" cy="44457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Training the Model</a:t>
            </a:r>
            <a:endParaRPr sz="20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lvl="0" indent="-355600" algn="l" rtl="0">
              <a:lnSpc>
                <a:spcPct val="150000"/>
              </a:lnSpc>
              <a:spcBef>
                <a:spcPts val="1000"/>
              </a:spcBef>
              <a:spcAft>
                <a:spcPts val="0"/>
              </a:spcAft>
              <a:buClr>
                <a:schemeClr val="dk1"/>
              </a:buClr>
              <a:buSzPts val="2000"/>
              <a:buFont typeface="Times New Roman"/>
              <a:buChar char="●"/>
            </a:pPr>
            <a:r>
              <a:rPr lang="en-US" sz="2000" dirty="0" err="1">
                <a:solidFill>
                  <a:schemeClr val="dk1"/>
                </a:solidFill>
                <a:latin typeface="Times New Roman" panose="02020603050405020304" pitchFamily="18" charset="0"/>
                <a:ea typeface="Times New Roman"/>
                <a:cs typeface="Times New Roman" panose="02020603050405020304" pitchFamily="18" charset="0"/>
                <a:sym typeface="Times New Roman"/>
              </a:rPr>
              <a:t>SciBERT</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GPT-2</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SzPts val="1440"/>
              <a:buNone/>
            </a:pPr>
            <a:endParaRPr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SzPts val="1440"/>
              <a:buNone/>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Testing the Model</a:t>
            </a:r>
            <a:endParaRPr sz="20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lvl="0" indent="-355600" algn="l" rtl="0">
              <a:spcBef>
                <a:spcPts val="0"/>
              </a:spcBef>
              <a:spcAft>
                <a:spcPts val="0"/>
              </a:spcAft>
              <a:buClr>
                <a:schemeClr val="dk1"/>
              </a:buClr>
              <a:buSzPts val="2000"/>
              <a:buFont typeface="Times New Roman"/>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Extracted contributions are predicted using trained model</a:t>
            </a: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3511302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a5c2de5d90_2_0"/>
          <p:cNvSpPr txBox="1">
            <a:spLocks noGrp="1"/>
          </p:cNvSpPr>
          <p:nvPr>
            <p:ph type="body" idx="1"/>
          </p:nvPr>
        </p:nvSpPr>
        <p:spPr>
          <a:xfrm>
            <a:off x="383976" y="272009"/>
            <a:ext cx="8667900" cy="873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600" b="1" dirty="0">
                <a:solidFill>
                  <a:schemeClr val="dk1"/>
                </a:solidFill>
                <a:latin typeface="Times New Roman"/>
                <a:ea typeface="Times New Roman"/>
                <a:cs typeface="Times New Roman"/>
                <a:sym typeface="Times New Roman"/>
              </a:rPr>
              <a:t>Experiments &amp; Results</a:t>
            </a:r>
            <a:endParaRPr sz="3600" b="1" dirty="0">
              <a:solidFill>
                <a:schemeClr val="dk1"/>
              </a:solidFill>
              <a:latin typeface="Times New Roman"/>
              <a:ea typeface="Times New Roman"/>
              <a:cs typeface="Times New Roman"/>
              <a:sym typeface="Times New Roman"/>
            </a:endParaRPr>
          </a:p>
        </p:txBody>
      </p:sp>
      <p:sp>
        <p:nvSpPr>
          <p:cNvPr id="368" name="Google Shape;368;g2a5c2de5d90_2_0"/>
          <p:cNvSpPr txBox="1">
            <a:spLocks noGrp="1"/>
          </p:cNvSpPr>
          <p:nvPr>
            <p:ph type="body" idx="2"/>
          </p:nvPr>
        </p:nvSpPr>
        <p:spPr>
          <a:xfrm>
            <a:off x="383975" y="1419625"/>
            <a:ext cx="8667900" cy="5363400"/>
          </a:xfrm>
          <a:prstGeom prst="rect">
            <a:avLst/>
          </a:prstGeom>
        </p:spPr>
        <p:txBody>
          <a:bodyPr spcFirstLastPara="1" wrap="square" lIns="91425" tIns="45700" rIns="91425" bIns="45700" anchor="t" anchorCtr="0">
            <a:noAutofit/>
          </a:bodyPr>
          <a:lstStyle/>
          <a:p>
            <a:pPr marL="457200" lvl="0" indent="-332740" algn="l" rtl="0">
              <a:lnSpc>
                <a:spcPct val="150000"/>
              </a:lnSpc>
              <a:spcBef>
                <a:spcPts val="100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The dataset, primarily comprising NLP contributions, has been extensively cleaned and prepared, making it suitable for advanced text analysis.</a:t>
            </a:r>
            <a:endParaRPr sz="2000" dirty="0">
              <a:solidFill>
                <a:schemeClr val="dk1"/>
              </a:solidFill>
              <a:latin typeface="Times New Roman"/>
              <a:ea typeface="Times New Roman"/>
              <a:cs typeface="Times New Roman"/>
              <a:sym typeface="Times New Roman"/>
            </a:endParaRPr>
          </a:p>
          <a:p>
            <a:pPr marL="457200" lvl="0" indent="-332740" algn="l" rtl="0">
              <a:lnSpc>
                <a:spcPct val="150000"/>
              </a:lnSpc>
              <a:spcBef>
                <a:spcPts val="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The EDA reveals key trends and patterns in the dataset, such as the predominance of certain themes or topics over others.</a:t>
            </a:r>
            <a:endParaRPr sz="2000" dirty="0">
              <a:solidFill>
                <a:schemeClr val="dk1"/>
              </a:solidFill>
              <a:latin typeface="Times New Roman"/>
              <a:ea typeface="Times New Roman"/>
              <a:cs typeface="Times New Roman"/>
              <a:sym typeface="Times New Roman"/>
            </a:endParaRPr>
          </a:p>
          <a:p>
            <a:pPr marL="457200" lvl="0" indent="-332740" algn="l" rtl="0">
              <a:lnSpc>
                <a:spcPct val="150000"/>
              </a:lnSpc>
              <a:spcBef>
                <a:spcPts val="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Word frequency and n-grams analysis provide insights into the most discussed subjects and common linguistic patterns.</a:t>
            </a:r>
            <a:endParaRPr sz="2000" dirty="0">
              <a:solidFill>
                <a:schemeClr val="dk1"/>
              </a:solidFill>
              <a:latin typeface="Times New Roman"/>
              <a:ea typeface="Times New Roman"/>
              <a:cs typeface="Times New Roman"/>
              <a:sym typeface="Times New Roman"/>
            </a:endParaRPr>
          </a:p>
          <a:p>
            <a:pPr marL="457200" lvl="0" indent="-332740" algn="l" rtl="0">
              <a:lnSpc>
                <a:spcPct val="150000"/>
              </a:lnSpc>
              <a:spcBef>
                <a:spcPts val="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Topic modeling, through LDA and </a:t>
            </a:r>
            <a:r>
              <a:rPr lang="en-US" sz="2000" dirty="0" err="1">
                <a:solidFill>
                  <a:schemeClr val="dk1"/>
                </a:solidFill>
                <a:latin typeface="Times New Roman"/>
                <a:ea typeface="Times New Roman"/>
                <a:cs typeface="Times New Roman"/>
                <a:sym typeface="Times New Roman"/>
              </a:rPr>
              <a:t>BERTopic</a:t>
            </a:r>
            <a:r>
              <a:rPr lang="en-US" sz="2000" dirty="0">
                <a:solidFill>
                  <a:schemeClr val="dk1"/>
                </a:solidFill>
                <a:latin typeface="Times New Roman"/>
                <a:ea typeface="Times New Roman"/>
                <a:cs typeface="Times New Roman"/>
                <a:sym typeface="Times New Roman"/>
              </a:rPr>
              <a:t>, uncovers the main topics of discussion within the dataset, offering a deeper understanding of the content and focus areas in NLP contributions.</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
          <p:cNvSpPr txBox="1">
            <a:spLocks noGrp="1"/>
          </p:cNvSpPr>
          <p:nvPr>
            <p:ph type="body" idx="1"/>
          </p:nvPr>
        </p:nvSpPr>
        <p:spPr>
          <a:xfrm>
            <a:off x="812167" y="863919"/>
            <a:ext cx="7945753" cy="4795201"/>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80000"/>
              <a:buNone/>
            </a:pPr>
            <a:r>
              <a:rPr lang="en-US" sz="3900" b="1" dirty="0">
                <a:solidFill>
                  <a:schemeClr val="dk1"/>
                </a:solidFill>
                <a:latin typeface="Times New Roman"/>
                <a:ea typeface="Times New Roman"/>
                <a:cs typeface="Times New Roman"/>
                <a:sym typeface="Times New Roman"/>
              </a:rPr>
              <a:t>Content:</a:t>
            </a:r>
            <a:endParaRPr sz="3900" dirty="0"/>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Introduction</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Background </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Related Work</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Methodology</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Experiments and results</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Discussion and implication  </a:t>
            </a:r>
            <a:endParaRPr sz="2200" dirty="0">
              <a:latin typeface="Times New Roman"/>
              <a:ea typeface="Times New Roman"/>
              <a:cs typeface="Times New Roman"/>
              <a:sym typeface="Times New Roman"/>
            </a:endParaRPr>
          </a:p>
          <a:p>
            <a:pPr marL="914400" lvl="1" indent="-493120" algn="l" rtl="0">
              <a:lnSpc>
                <a:spcPct val="150000"/>
              </a:lnSpc>
              <a:spcBef>
                <a:spcPts val="1000"/>
              </a:spcBef>
              <a:spcAft>
                <a:spcPts val="0"/>
              </a:spcAft>
              <a:buSzPct val="100000"/>
              <a:buFont typeface="Times New Roman"/>
              <a:buChar char="•"/>
            </a:pPr>
            <a:r>
              <a:rPr lang="en-US" sz="2200" dirty="0">
                <a:solidFill>
                  <a:schemeClr val="dk1"/>
                </a:solidFill>
                <a:latin typeface="Times New Roman"/>
                <a:ea typeface="Times New Roman"/>
                <a:cs typeface="Times New Roman"/>
                <a:sym typeface="Times New Roman"/>
              </a:rPr>
              <a:t>References</a:t>
            </a:r>
            <a:endParaRPr sz="2200" dirty="0">
              <a:latin typeface="Times New Roman"/>
              <a:ea typeface="Times New Roman"/>
              <a:cs typeface="Times New Roman"/>
              <a:sym typeface="Times New Roman"/>
            </a:endParaRPr>
          </a:p>
          <a:p>
            <a:pPr marL="0" lvl="0" indent="0" algn="l" rtl="0">
              <a:spcBef>
                <a:spcPts val="1000"/>
              </a:spcBef>
              <a:spcAft>
                <a:spcPts val="0"/>
              </a:spcAft>
              <a:buSzPct val="800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a5c2de5d90_2_5"/>
          <p:cNvSpPr txBox="1">
            <a:spLocks noGrp="1"/>
          </p:cNvSpPr>
          <p:nvPr>
            <p:ph type="body" idx="1"/>
          </p:nvPr>
        </p:nvSpPr>
        <p:spPr>
          <a:xfrm>
            <a:off x="285651" y="24743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dk1"/>
                </a:solidFill>
                <a:latin typeface="Times New Roman"/>
                <a:ea typeface="Times New Roman"/>
                <a:cs typeface="Times New Roman"/>
                <a:sym typeface="Times New Roman"/>
              </a:rPr>
              <a:t>Overall results:</a:t>
            </a:r>
            <a:endParaRPr sz="3600" b="1" dirty="0">
              <a:solidFill>
                <a:schemeClr val="dk1"/>
              </a:solidFill>
              <a:latin typeface="Times New Roman"/>
              <a:ea typeface="Times New Roman"/>
              <a:cs typeface="Times New Roman"/>
              <a:sym typeface="Times New Roman"/>
            </a:endParaRPr>
          </a:p>
        </p:txBody>
      </p:sp>
      <p:sp>
        <p:nvSpPr>
          <p:cNvPr id="374" name="Google Shape;374;g2a5c2de5d90_2_5"/>
          <p:cNvSpPr txBox="1">
            <a:spLocks noGrp="1"/>
          </p:cNvSpPr>
          <p:nvPr>
            <p:ph type="body" idx="2"/>
          </p:nvPr>
        </p:nvSpPr>
        <p:spPr>
          <a:xfrm>
            <a:off x="285650" y="1019775"/>
            <a:ext cx="10419300" cy="5235900"/>
          </a:xfrm>
          <a:prstGeom prst="rect">
            <a:avLst/>
          </a:prstGeom>
        </p:spPr>
        <p:txBody>
          <a:bodyPr spcFirstLastPara="1" wrap="square" lIns="91425" tIns="45700" rIns="91425" bIns="45700" anchor="t" anchorCtr="0">
            <a:normAutofit/>
          </a:bodyPr>
          <a:lstStyle/>
          <a:p>
            <a:pPr marL="457200" lvl="0" indent="-419100" algn="l" rtl="0">
              <a:spcBef>
                <a:spcPts val="1000"/>
              </a:spcBef>
              <a:spcAft>
                <a:spcPts val="0"/>
              </a:spcAft>
              <a:buSzPts val="3000"/>
              <a:buFont typeface="Times New Roman"/>
              <a:buChar char="➢"/>
            </a:pPr>
            <a:r>
              <a:rPr lang="en-US" sz="3000" dirty="0" err="1">
                <a:latin typeface="Times New Roman"/>
                <a:ea typeface="Times New Roman"/>
                <a:cs typeface="Times New Roman"/>
                <a:sym typeface="Times New Roman"/>
              </a:rPr>
              <a:t>SciBERT</a:t>
            </a:r>
            <a:r>
              <a:rPr lang="en-US" sz="3000" dirty="0">
                <a:latin typeface="Times New Roman"/>
                <a:ea typeface="Times New Roman"/>
                <a:cs typeface="Times New Roman"/>
                <a:sym typeface="Times New Roman"/>
              </a:rPr>
              <a:t> Accuracy</a:t>
            </a:r>
            <a:endParaRPr sz="3000" dirty="0">
              <a:latin typeface="Times New Roman"/>
              <a:ea typeface="Times New Roman"/>
              <a:cs typeface="Times New Roman"/>
              <a:sym typeface="Times New Roman"/>
            </a:endParaRPr>
          </a:p>
          <a:p>
            <a:pPr marL="457200" lvl="0" indent="0" algn="l" rtl="0">
              <a:spcBef>
                <a:spcPts val="1000"/>
              </a:spcBef>
              <a:spcAft>
                <a:spcPts val="0"/>
              </a:spcAft>
              <a:buNone/>
            </a:pPr>
            <a:endParaRPr dirty="0"/>
          </a:p>
          <a:p>
            <a:pPr marL="457200" lvl="0" indent="0" algn="l" rtl="0">
              <a:spcBef>
                <a:spcPts val="1000"/>
              </a:spcBef>
              <a:spcAft>
                <a:spcPts val="0"/>
              </a:spcAft>
              <a:buNone/>
            </a:pPr>
            <a:endParaRPr dirty="0"/>
          </a:p>
          <a:p>
            <a:pPr marL="457200" lvl="0" indent="0" algn="l" rtl="0">
              <a:spcBef>
                <a:spcPts val="1000"/>
              </a:spcBef>
              <a:spcAft>
                <a:spcPts val="0"/>
              </a:spcAft>
              <a:buNone/>
            </a:pPr>
            <a:endParaRPr dirty="0"/>
          </a:p>
          <a:p>
            <a:pPr marL="457200" lvl="0" indent="-396240" algn="l" rtl="0">
              <a:spcBef>
                <a:spcPts val="1000"/>
              </a:spcBef>
              <a:spcAft>
                <a:spcPts val="0"/>
              </a:spcAft>
              <a:buSzPts val="2640"/>
              <a:buChar char="➢"/>
            </a:pPr>
            <a:r>
              <a:rPr lang="en-US" sz="3000" dirty="0"/>
              <a:t>Classification Report</a:t>
            </a:r>
            <a:endParaRPr sz="3000" dirty="0"/>
          </a:p>
          <a:p>
            <a:pPr marL="914400" lvl="0" indent="0" algn="l" rtl="0">
              <a:spcBef>
                <a:spcPts val="1000"/>
              </a:spcBef>
              <a:spcAft>
                <a:spcPts val="0"/>
              </a:spcAft>
              <a:buNone/>
            </a:pPr>
            <a:endParaRPr dirty="0"/>
          </a:p>
        </p:txBody>
      </p:sp>
      <p:pic>
        <p:nvPicPr>
          <p:cNvPr id="375" name="Google Shape;375;g2a5c2de5d90_2_5"/>
          <p:cNvPicPr preferRelativeResize="0"/>
          <p:nvPr/>
        </p:nvPicPr>
        <p:blipFill>
          <a:blip r:embed="rId3">
            <a:alphaModFix/>
          </a:blip>
          <a:stretch>
            <a:fillRect/>
          </a:stretch>
        </p:blipFill>
        <p:spPr>
          <a:xfrm>
            <a:off x="774300" y="1743550"/>
            <a:ext cx="8308248" cy="617850"/>
          </a:xfrm>
          <a:prstGeom prst="rect">
            <a:avLst/>
          </a:prstGeom>
          <a:noFill/>
          <a:ln>
            <a:noFill/>
          </a:ln>
        </p:spPr>
      </p:pic>
      <p:pic>
        <p:nvPicPr>
          <p:cNvPr id="376" name="Google Shape;376;g2a5c2de5d90_2_5"/>
          <p:cNvPicPr preferRelativeResize="0"/>
          <p:nvPr/>
        </p:nvPicPr>
        <p:blipFill>
          <a:blip r:embed="rId4">
            <a:alphaModFix/>
          </a:blip>
          <a:stretch>
            <a:fillRect/>
          </a:stretch>
        </p:blipFill>
        <p:spPr>
          <a:xfrm>
            <a:off x="577650" y="3465875"/>
            <a:ext cx="8885899" cy="3023325"/>
          </a:xfrm>
          <a:prstGeom prst="rect">
            <a:avLst/>
          </a:prstGeom>
          <a:noFill/>
          <a:ln>
            <a:noFill/>
          </a:ln>
        </p:spPr>
      </p:pic>
      <p:pic>
        <p:nvPicPr>
          <p:cNvPr id="4" name="Picture 3">
            <a:extLst>
              <a:ext uri="{FF2B5EF4-FFF2-40B4-BE49-F238E27FC236}">
                <a16:creationId xmlns:a16="http://schemas.microsoft.com/office/drawing/2014/main" id="{2B04D1D6-CF6C-5A11-7771-BF47001ED085}"/>
              </a:ext>
            </a:extLst>
          </p:cNvPr>
          <p:cNvPicPr>
            <a:picLocks noChangeAspect="1"/>
          </p:cNvPicPr>
          <p:nvPr/>
        </p:nvPicPr>
        <p:blipFill>
          <a:blip r:embed="rId5"/>
          <a:stretch>
            <a:fillRect/>
          </a:stretch>
        </p:blipFill>
        <p:spPr>
          <a:xfrm>
            <a:off x="497104" y="1680426"/>
            <a:ext cx="8643417" cy="47102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a5c2de5d90_2_20"/>
          <p:cNvSpPr txBox="1">
            <a:spLocks noGrp="1"/>
          </p:cNvSpPr>
          <p:nvPr>
            <p:ph type="body" idx="1"/>
          </p:nvPr>
        </p:nvSpPr>
        <p:spPr>
          <a:xfrm>
            <a:off x="162726" y="21058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dk1"/>
                </a:solidFill>
                <a:latin typeface="Times New Roman"/>
                <a:ea typeface="Times New Roman"/>
                <a:cs typeface="Times New Roman"/>
                <a:sym typeface="Times New Roman"/>
              </a:rPr>
              <a:t>Overall Results</a:t>
            </a:r>
            <a:endParaRPr sz="3600" b="1" dirty="0">
              <a:solidFill>
                <a:schemeClr val="dk1"/>
              </a:solidFill>
              <a:latin typeface="Times New Roman"/>
              <a:ea typeface="Times New Roman"/>
              <a:cs typeface="Times New Roman"/>
              <a:sym typeface="Times New Roman"/>
            </a:endParaRPr>
          </a:p>
        </p:txBody>
      </p:sp>
      <p:pic>
        <p:nvPicPr>
          <p:cNvPr id="382" name="Google Shape;382;g2a5c2de5d90_2_20"/>
          <p:cNvPicPr preferRelativeResize="0"/>
          <p:nvPr/>
        </p:nvPicPr>
        <p:blipFill>
          <a:blip r:embed="rId3">
            <a:alphaModFix/>
          </a:blip>
          <a:stretch>
            <a:fillRect/>
          </a:stretch>
        </p:blipFill>
        <p:spPr>
          <a:xfrm>
            <a:off x="852925" y="2071525"/>
            <a:ext cx="8573725" cy="2247900"/>
          </a:xfrm>
          <a:prstGeom prst="rect">
            <a:avLst/>
          </a:prstGeom>
          <a:noFill/>
          <a:ln>
            <a:noFill/>
          </a:ln>
        </p:spPr>
      </p:pic>
      <p:sp>
        <p:nvSpPr>
          <p:cNvPr id="383" name="Google Shape;383;g2a5c2de5d90_2_20"/>
          <p:cNvSpPr txBox="1"/>
          <p:nvPr/>
        </p:nvSpPr>
        <p:spPr>
          <a:xfrm>
            <a:off x="393300" y="1305100"/>
            <a:ext cx="50637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3F3F3F"/>
              </a:buClr>
              <a:buSzPts val="2100"/>
              <a:buFont typeface="Trebuchet MS"/>
              <a:buChar char="➢"/>
            </a:pPr>
            <a:r>
              <a:rPr lang="en-US" sz="2000" dirty="0">
                <a:solidFill>
                  <a:srgbClr val="3F3F3F"/>
                </a:solidFill>
                <a:latin typeface="Times New Roman" panose="02020603050405020304" pitchFamily="18" charset="0"/>
                <a:ea typeface="Trebuchet MS"/>
                <a:cs typeface="Times New Roman" panose="02020603050405020304" pitchFamily="18" charset="0"/>
                <a:sym typeface="Trebuchet MS"/>
              </a:rPr>
              <a:t>Category count(</a:t>
            </a:r>
            <a:r>
              <a:rPr lang="en-US" sz="2000" dirty="0" err="1">
                <a:solidFill>
                  <a:srgbClr val="3F3F3F"/>
                </a:solidFill>
                <a:latin typeface="Times New Roman" panose="02020603050405020304" pitchFamily="18" charset="0"/>
                <a:ea typeface="Trebuchet MS"/>
                <a:cs typeface="Times New Roman" panose="02020603050405020304" pitchFamily="18" charset="0"/>
                <a:sym typeface="Trebuchet MS"/>
              </a:rPr>
              <a:t>SciBERT</a:t>
            </a:r>
            <a:r>
              <a:rPr lang="en-US" sz="2000" dirty="0">
                <a:solidFill>
                  <a:srgbClr val="3F3F3F"/>
                </a:solidFill>
                <a:latin typeface="Times New Roman" panose="02020603050405020304" pitchFamily="18" charset="0"/>
                <a:ea typeface="Trebuchet MS"/>
                <a:cs typeface="Times New Roman" panose="02020603050405020304" pitchFamily="18" charset="0"/>
                <a:sym typeface="Trebuchet MS"/>
              </a:rPr>
              <a:t>): </a:t>
            </a:r>
            <a:endParaRPr sz="2000" dirty="0">
              <a:solidFill>
                <a:srgbClr val="3F3F3F"/>
              </a:solidFill>
              <a:latin typeface="Times New Roman" panose="02020603050405020304" pitchFamily="18" charset="0"/>
              <a:ea typeface="Trebuchet MS"/>
              <a:cs typeface="Times New Roman" panose="02020603050405020304" pitchFamily="18" charset="0"/>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a5c2de5d90_2_20"/>
          <p:cNvSpPr txBox="1">
            <a:spLocks noGrp="1"/>
          </p:cNvSpPr>
          <p:nvPr>
            <p:ph type="body" idx="1"/>
          </p:nvPr>
        </p:nvSpPr>
        <p:spPr>
          <a:xfrm>
            <a:off x="162726" y="21058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dk1"/>
                </a:solidFill>
                <a:latin typeface="Times New Roman"/>
                <a:ea typeface="Times New Roman"/>
                <a:cs typeface="Times New Roman"/>
                <a:sym typeface="Times New Roman"/>
              </a:rPr>
              <a:t>Overall Results</a:t>
            </a:r>
            <a:endParaRPr sz="36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1BB5313-CEA8-6707-2EF5-B207DA48267E}"/>
              </a:ext>
            </a:extLst>
          </p:cNvPr>
          <p:cNvPicPr>
            <a:picLocks noChangeAspect="1"/>
          </p:cNvPicPr>
          <p:nvPr/>
        </p:nvPicPr>
        <p:blipFill>
          <a:blip r:embed="rId3"/>
          <a:stretch>
            <a:fillRect/>
          </a:stretch>
        </p:blipFill>
        <p:spPr>
          <a:xfrm>
            <a:off x="3314524" y="1295231"/>
            <a:ext cx="5392595" cy="5209450"/>
          </a:xfrm>
          <a:prstGeom prst="rect">
            <a:avLst/>
          </a:prstGeom>
        </p:spPr>
      </p:pic>
      <p:sp>
        <p:nvSpPr>
          <p:cNvPr id="4" name="Google Shape;383;g2a5c2de5d90_2_20">
            <a:extLst>
              <a:ext uri="{FF2B5EF4-FFF2-40B4-BE49-F238E27FC236}">
                <a16:creationId xmlns:a16="http://schemas.microsoft.com/office/drawing/2014/main" id="{2B9ECC3C-43C1-9F79-4985-019F9961570D}"/>
              </a:ext>
            </a:extLst>
          </p:cNvPr>
          <p:cNvSpPr txBox="1"/>
          <p:nvPr/>
        </p:nvSpPr>
        <p:spPr>
          <a:xfrm>
            <a:off x="240900" y="935608"/>
            <a:ext cx="50637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3F3F3F"/>
              </a:buClr>
              <a:buSzPts val="2100"/>
              <a:buFont typeface="Trebuchet MS"/>
              <a:buChar char="➢"/>
            </a:pPr>
            <a:r>
              <a:rPr lang="en-US" sz="2000" dirty="0">
                <a:solidFill>
                  <a:srgbClr val="3F3F3F"/>
                </a:solidFill>
                <a:latin typeface="Times New Roman" panose="02020603050405020304" pitchFamily="18" charset="0"/>
                <a:ea typeface="Trebuchet MS"/>
                <a:cs typeface="Times New Roman" panose="02020603050405020304" pitchFamily="18" charset="0"/>
                <a:sym typeface="Trebuchet MS"/>
              </a:rPr>
              <a:t>Predicted Labels using </a:t>
            </a:r>
            <a:r>
              <a:rPr lang="en-US" sz="2000" dirty="0" err="1">
                <a:solidFill>
                  <a:srgbClr val="3F3F3F"/>
                </a:solidFill>
                <a:latin typeface="Times New Roman" panose="02020603050405020304" pitchFamily="18" charset="0"/>
                <a:ea typeface="Trebuchet MS"/>
                <a:cs typeface="Times New Roman" panose="02020603050405020304" pitchFamily="18" charset="0"/>
                <a:sym typeface="Trebuchet MS"/>
              </a:rPr>
              <a:t>ScibERT</a:t>
            </a:r>
            <a:endParaRPr sz="2000" dirty="0">
              <a:solidFill>
                <a:srgbClr val="3F3F3F"/>
              </a:solidFill>
              <a:latin typeface="Times New Roman" panose="02020603050405020304" pitchFamily="18" charset="0"/>
              <a:ea typeface="Trebuchet MS"/>
              <a:cs typeface="Times New Roman" panose="02020603050405020304" pitchFamily="18" charset="0"/>
              <a:sym typeface="Trebuchet MS"/>
            </a:endParaRPr>
          </a:p>
        </p:txBody>
      </p:sp>
    </p:spTree>
    <p:extLst>
      <p:ext uri="{BB962C8B-B14F-4D97-AF65-F5344CB8AC3E}">
        <p14:creationId xmlns:p14="http://schemas.microsoft.com/office/powerpoint/2010/main" val="3806202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a5c2de5d90_2_14"/>
          <p:cNvSpPr txBox="1">
            <a:spLocks noGrp="1"/>
          </p:cNvSpPr>
          <p:nvPr>
            <p:ph type="body" idx="1"/>
          </p:nvPr>
        </p:nvSpPr>
        <p:spPr>
          <a:xfrm>
            <a:off x="187326" y="24743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tx1"/>
                </a:solidFill>
                <a:latin typeface="Times New Roman"/>
                <a:ea typeface="Times New Roman"/>
                <a:cs typeface="Times New Roman"/>
                <a:sym typeface="Times New Roman"/>
              </a:rPr>
              <a:t>Overall Results</a:t>
            </a:r>
            <a:endParaRPr sz="3600" b="1" dirty="0">
              <a:solidFill>
                <a:schemeClr val="tx1"/>
              </a:solidFill>
              <a:latin typeface="Times New Roman"/>
              <a:ea typeface="Times New Roman"/>
              <a:cs typeface="Times New Roman"/>
              <a:sym typeface="Times New Roman"/>
            </a:endParaRPr>
          </a:p>
        </p:txBody>
      </p:sp>
      <p:pic>
        <p:nvPicPr>
          <p:cNvPr id="389" name="Google Shape;389;g2a5c2de5d90_2_14"/>
          <p:cNvPicPr preferRelativeResize="0"/>
          <p:nvPr/>
        </p:nvPicPr>
        <p:blipFill>
          <a:blip r:embed="rId3">
            <a:alphaModFix/>
          </a:blip>
          <a:stretch>
            <a:fillRect/>
          </a:stretch>
        </p:blipFill>
        <p:spPr>
          <a:xfrm>
            <a:off x="3274625" y="1257875"/>
            <a:ext cx="5580599" cy="5208901"/>
          </a:xfrm>
          <a:prstGeom prst="rect">
            <a:avLst/>
          </a:prstGeom>
          <a:noFill/>
          <a:ln>
            <a:noFill/>
          </a:ln>
        </p:spPr>
      </p:pic>
      <p:sp>
        <p:nvSpPr>
          <p:cNvPr id="390" name="Google Shape;390;g2a5c2de5d90_2_14"/>
          <p:cNvSpPr txBox="1"/>
          <p:nvPr/>
        </p:nvSpPr>
        <p:spPr>
          <a:xfrm>
            <a:off x="725125" y="1120725"/>
            <a:ext cx="132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3F3F3F"/>
              </a:solidFill>
              <a:latin typeface="Trebuchet MS"/>
              <a:ea typeface="Trebuchet MS"/>
              <a:cs typeface="Trebuchet MS"/>
              <a:sym typeface="Trebuchet MS"/>
            </a:endParaRPr>
          </a:p>
        </p:txBody>
      </p:sp>
      <p:sp>
        <p:nvSpPr>
          <p:cNvPr id="391" name="Google Shape;391;g2a5c2de5d90_2_14"/>
          <p:cNvSpPr txBox="1"/>
          <p:nvPr/>
        </p:nvSpPr>
        <p:spPr>
          <a:xfrm>
            <a:off x="548650" y="13716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latin typeface="Times New Roman"/>
                <a:ea typeface="Times New Roman"/>
                <a:cs typeface="Times New Roman"/>
                <a:sym typeface="Times New Roman"/>
              </a:rPr>
              <a:t>GPT-2 Accuracy</a:t>
            </a:r>
            <a:endParaRPr sz="2000" dirty="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a5c2de5d90_2_43"/>
          <p:cNvSpPr txBox="1">
            <a:spLocks noGrp="1"/>
          </p:cNvSpPr>
          <p:nvPr>
            <p:ph type="body" idx="1"/>
          </p:nvPr>
        </p:nvSpPr>
        <p:spPr>
          <a:xfrm>
            <a:off x="162726" y="21058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latin typeface="Times New Roman"/>
                <a:ea typeface="Times New Roman"/>
                <a:cs typeface="Times New Roman"/>
                <a:sym typeface="Times New Roman"/>
              </a:rPr>
              <a:t>Overall Results</a:t>
            </a:r>
            <a:endParaRPr sz="3600" b="1" dirty="0">
              <a:latin typeface="Times New Roman"/>
              <a:ea typeface="Times New Roman"/>
              <a:cs typeface="Times New Roman"/>
              <a:sym typeface="Times New Roman"/>
            </a:endParaRPr>
          </a:p>
        </p:txBody>
      </p:sp>
      <p:pic>
        <p:nvPicPr>
          <p:cNvPr id="397" name="Google Shape;397;g2a5c2de5d90_2_43"/>
          <p:cNvPicPr preferRelativeResize="0"/>
          <p:nvPr/>
        </p:nvPicPr>
        <p:blipFill>
          <a:blip r:embed="rId3">
            <a:alphaModFix/>
          </a:blip>
          <a:stretch>
            <a:fillRect/>
          </a:stretch>
        </p:blipFill>
        <p:spPr>
          <a:xfrm>
            <a:off x="361325" y="1899950"/>
            <a:ext cx="8979300" cy="2762250"/>
          </a:xfrm>
          <a:prstGeom prst="rect">
            <a:avLst/>
          </a:prstGeom>
          <a:noFill/>
          <a:ln>
            <a:noFill/>
          </a:ln>
        </p:spPr>
      </p:pic>
      <p:sp>
        <p:nvSpPr>
          <p:cNvPr id="398" name="Google Shape;398;g2a5c2de5d90_2_43"/>
          <p:cNvSpPr txBox="1"/>
          <p:nvPr/>
        </p:nvSpPr>
        <p:spPr>
          <a:xfrm>
            <a:off x="221250" y="1206800"/>
            <a:ext cx="70791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3F3F3F"/>
              </a:buClr>
              <a:buSzPts val="2100"/>
              <a:buFont typeface="Trebuchet MS"/>
              <a:buChar char="➢"/>
            </a:pPr>
            <a:r>
              <a:rPr lang="en-US" sz="2000" dirty="0">
                <a:solidFill>
                  <a:srgbClr val="3F3F3F"/>
                </a:solidFill>
                <a:latin typeface="Times New Roman" panose="02020603050405020304" pitchFamily="18" charset="0"/>
                <a:ea typeface="Trebuchet MS"/>
                <a:cs typeface="Times New Roman" panose="02020603050405020304" pitchFamily="18" charset="0"/>
                <a:sym typeface="Trebuchet MS"/>
              </a:rPr>
              <a:t>Category Count(GPT2): </a:t>
            </a:r>
            <a:endParaRPr sz="2000" dirty="0">
              <a:solidFill>
                <a:srgbClr val="3F3F3F"/>
              </a:solidFill>
              <a:latin typeface="Times New Roman" panose="02020603050405020304" pitchFamily="18" charset="0"/>
              <a:ea typeface="Trebuchet MS"/>
              <a:cs typeface="Times New Roman" panose="02020603050405020304" pitchFamily="18" charset="0"/>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a5c2de5d90_2_43"/>
          <p:cNvSpPr txBox="1">
            <a:spLocks noGrp="1"/>
          </p:cNvSpPr>
          <p:nvPr>
            <p:ph type="body" idx="1"/>
          </p:nvPr>
        </p:nvSpPr>
        <p:spPr>
          <a:xfrm>
            <a:off x="162726" y="21058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latin typeface="Times New Roman"/>
                <a:ea typeface="Times New Roman"/>
                <a:cs typeface="Times New Roman"/>
                <a:sym typeface="Times New Roman"/>
              </a:rPr>
              <a:t>Overall Results</a:t>
            </a:r>
            <a:endParaRPr sz="3600" b="1" dirty="0">
              <a:latin typeface="Times New Roman"/>
              <a:ea typeface="Times New Roman"/>
              <a:cs typeface="Times New Roman"/>
              <a:sym typeface="Times New Roman"/>
            </a:endParaRPr>
          </a:p>
        </p:txBody>
      </p:sp>
      <p:sp>
        <p:nvSpPr>
          <p:cNvPr id="398" name="Google Shape;398;g2a5c2de5d90_2_43"/>
          <p:cNvSpPr txBox="1"/>
          <p:nvPr/>
        </p:nvSpPr>
        <p:spPr>
          <a:xfrm>
            <a:off x="162726" y="739440"/>
            <a:ext cx="7079100" cy="492412"/>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3F3F3F"/>
              </a:buClr>
              <a:buSzPts val="2100"/>
              <a:buFont typeface="Trebuchet MS"/>
              <a:buChar char="➢"/>
            </a:pPr>
            <a:r>
              <a:rPr lang="en-US" sz="2000" dirty="0">
                <a:solidFill>
                  <a:srgbClr val="3F3F3F"/>
                </a:solidFill>
                <a:latin typeface="Times New Roman" panose="02020603050405020304" pitchFamily="18" charset="0"/>
                <a:ea typeface="Trebuchet MS"/>
                <a:cs typeface="Times New Roman" panose="02020603050405020304" pitchFamily="18" charset="0"/>
                <a:sym typeface="Trebuchet MS"/>
              </a:rPr>
              <a:t>Predicted Labels using GPT-2 in the “target” column</a:t>
            </a:r>
            <a:endParaRPr sz="2000" dirty="0">
              <a:solidFill>
                <a:srgbClr val="3F3F3F"/>
              </a:solidFill>
              <a:latin typeface="Times New Roman" panose="02020603050405020304" pitchFamily="18" charset="0"/>
              <a:ea typeface="Trebuchet MS"/>
              <a:cs typeface="Times New Roman" panose="02020603050405020304" pitchFamily="18" charset="0"/>
              <a:sym typeface="Trebuchet MS"/>
            </a:endParaRPr>
          </a:p>
        </p:txBody>
      </p:sp>
      <p:pic>
        <p:nvPicPr>
          <p:cNvPr id="3" name="Picture 2">
            <a:extLst>
              <a:ext uri="{FF2B5EF4-FFF2-40B4-BE49-F238E27FC236}">
                <a16:creationId xmlns:a16="http://schemas.microsoft.com/office/drawing/2014/main" id="{78636873-03F6-4B90-6701-3598089554F4}"/>
              </a:ext>
            </a:extLst>
          </p:cNvPr>
          <p:cNvPicPr>
            <a:picLocks noChangeAspect="1"/>
          </p:cNvPicPr>
          <p:nvPr/>
        </p:nvPicPr>
        <p:blipFill>
          <a:blip r:embed="rId3"/>
          <a:stretch>
            <a:fillRect/>
          </a:stretch>
        </p:blipFill>
        <p:spPr>
          <a:xfrm>
            <a:off x="4496676" y="1358204"/>
            <a:ext cx="5273497" cy="5105842"/>
          </a:xfrm>
          <a:prstGeom prst="rect">
            <a:avLst/>
          </a:prstGeom>
        </p:spPr>
      </p:pic>
    </p:spTree>
    <p:extLst>
      <p:ext uri="{BB962C8B-B14F-4D97-AF65-F5344CB8AC3E}">
        <p14:creationId xmlns:p14="http://schemas.microsoft.com/office/powerpoint/2010/main" val="2456334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a5c2de5d90_9_0"/>
          <p:cNvSpPr txBox="1">
            <a:spLocks noGrp="1"/>
          </p:cNvSpPr>
          <p:nvPr>
            <p:ph type="body" idx="1"/>
          </p:nvPr>
        </p:nvSpPr>
        <p:spPr>
          <a:xfrm>
            <a:off x="688701" y="314359"/>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dk1"/>
                </a:solidFill>
                <a:latin typeface="Times New Roman"/>
                <a:ea typeface="Times New Roman"/>
                <a:cs typeface="Times New Roman"/>
                <a:sym typeface="Times New Roman"/>
              </a:rPr>
              <a:t>Discussions </a:t>
            </a:r>
            <a:endParaRPr sz="3600" b="1" dirty="0">
              <a:solidFill>
                <a:schemeClr val="dk1"/>
              </a:solidFill>
              <a:latin typeface="Times New Roman"/>
              <a:ea typeface="Times New Roman"/>
              <a:cs typeface="Times New Roman"/>
              <a:sym typeface="Times New Roman"/>
            </a:endParaRPr>
          </a:p>
        </p:txBody>
      </p:sp>
      <p:sp>
        <p:nvSpPr>
          <p:cNvPr id="404" name="Google Shape;404;g2a5c2de5d90_9_0"/>
          <p:cNvSpPr txBox="1">
            <a:spLocks noGrp="1"/>
          </p:cNvSpPr>
          <p:nvPr>
            <p:ph type="body" idx="2"/>
          </p:nvPr>
        </p:nvSpPr>
        <p:spPr>
          <a:xfrm>
            <a:off x="444850" y="1101280"/>
            <a:ext cx="10470000" cy="5533200"/>
          </a:xfrm>
          <a:prstGeom prst="rect">
            <a:avLst/>
          </a:prstGeom>
        </p:spPr>
        <p:txBody>
          <a:bodyPr spcFirstLastPara="1" wrap="square" lIns="91425" tIns="45700" rIns="91425" bIns="45700" anchor="t" anchorCtr="0">
            <a:normAutofit fontScale="92500"/>
          </a:bodyPr>
          <a:lstStyle/>
          <a:p>
            <a:pPr marL="457200" lvl="0" indent="-357704" algn="l" rtl="0">
              <a:spcBef>
                <a:spcPts val="1000"/>
              </a:spcBef>
              <a:spcAft>
                <a:spcPts val="0"/>
              </a:spcAft>
              <a:buClr>
                <a:schemeClr val="dk1"/>
              </a:buClr>
              <a:buSzPct val="100000"/>
              <a:buFont typeface="Times New Roman"/>
              <a:buChar char="●"/>
            </a:pPr>
            <a:r>
              <a:rPr lang="en-US" sz="2200" dirty="0">
                <a:solidFill>
                  <a:schemeClr val="dk1"/>
                </a:solidFill>
                <a:latin typeface="Times New Roman"/>
                <a:ea typeface="Times New Roman"/>
                <a:cs typeface="Times New Roman"/>
                <a:sym typeface="Times New Roman"/>
              </a:rPr>
              <a:t>The retrieved contribution sentences were trained and tested using </a:t>
            </a:r>
            <a:r>
              <a:rPr lang="en-US" sz="2200" dirty="0" err="1">
                <a:solidFill>
                  <a:schemeClr val="dk1"/>
                </a:solidFill>
                <a:latin typeface="Times New Roman"/>
                <a:ea typeface="Times New Roman"/>
                <a:cs typeface="Times New Roman"/>
                <a:sym typeface="Times New Roman"/>
              </a:rPr>
              <a:t>SciBERT</a:t>
            </a:r>
            <a:r>
              <a:rPr lang="en-US" sz="2200" dirty="0">
                <a:solidFill>
                  <a:schemeClr val="dk1"/>
                </a:solidFill>
                <a:latin typeface="Times New Roman"/>
                <a:ea typeface="Times New Roman"/>
                <a:cs typeface="Times New Roman"/>
                <a:sym typeface="Times New Roman"/>
              </a:rPr>
              <a:t> and GPT-2 models, demonstrating the usage of cutting-edge machine learning methods.</a:t>
            </a: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457200" lvl="0" indent="-357704" algn="l" rtl="0">
              <a:spcBef>
                <a:spcPts val="1000"/>
              </a:spcBef>
              <a:spcAft>
                <a:spcPts val="0"/>
              </a:spcAft>
              <a:buClr>
                <a:schemeClr val="dk1"/>
              </a:buClr>
              <a:buSzPct val="100000"/>
              <a:buFont typeface="Times New Roman"/>
              <a:buChar char="●"/>
            </a:pPr>
            <a:r>
              <a:rPr lang="en-US" sz="2200" dirty="0" err="1">
                <a:solidFill>
                  <a:schemeClr val="dk1"/>
                </a:solidFill>
                <a:latin typeface="Times New Roman"/>
                <a:ea typeface="Times New Roman"/>
                <a:cs typeface="Times New Roman"/>
                <a:sym typeface="Times New Roman"/>
              </a:rPr>
              <a:t>SciBERT</a:t>
            </a:r>
            <a:r>
              <a:rPr lang="en-US" sz="2200" dirty="0">
                <a:solidFill>
                  <a:schemeClr val="dk1"/>
                </a:solidFill>
                <a:latin typeface="Times New Roman"/>
                <a:ea typeface="Times New Roman"/>
                <a:cs typeface="Times New Roman"/>
                <a:sym typeface="Times New Roman"/>
              </a:rPr>
              <a:t> had an accuracy percentage of 58% and </a:t>
            </a:r>
            <a:r>
              <a:rPr lang="en-US" sz="2200" dirty="0" err="1">
                <a:solidFill>
                  <a:schemeClr val="dk1"/>
                </a:solidFill>
                <a:latin typeface="Times New Roman"/>
                <a:ea typeface="Times New Roman"/>
                <a:cs typeface="Times New Roman"/>
                <a:sym typeface="Times New Roman"/>
              </a:rPr>
              <a:t>Chatgpt</a:t>
            </a:r>
            <a:r>
              <a:rPr lang="en-US" sz="2200" dirty="0">
                <a:solidFill>
                  <a:schemeClr val="dk1"/>
                </a:solidFill>
                <a:latin typeface="Times New Roman"/>
                <a:ea typeface="Times New Roman"/>
                <a:cs typeface="Times New Roman"/>
                <a:sym typeface="Times New Roman"/>
              </a:rPr>
              <a:t> 2 had an accuracy of 56%.</a:t>
            </a:r>
            <a:endParaRPr sz="2200" dirty="0">
              <a:solidFill>
                <a:schemeClr val="dk1"/>
              </a:solidFill>
              <a:latin typeface="Times New Roman"/>
              <a:ea typeface="Times New Roman"/>
              <a:cs typeface="Times New Roman"/>
              <a:sym typeface="Times New Roman"/>
            </a:endParaRPr>
          </a:p>
          <a:p>
            <a:pPr marL="914400" lvl="0" indent="0" algn="l" rtl="0">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457200" lvl="0" indent="-357704" algn="l" rtl="0">
              <a:spcBef>
                <a:spcPts val="1000"/>
              </a:spcBef>
              <a:spcAft>
                <a:spcPts val="0"/>
              </a:spcAft>
              <a:buClr>
                <a:schemeClr val="dk1"/>
              </a:buClr>
              <a:buSzPct val="100000"/>
              <a:buFont typeface="Times New Roman"/>
              <a:buChar char="●"/>
            </a:pPr>
            <a:r>
              <a:rPr lang="en-US" sz="2200" dirty="0">
                <a:solidFill>
                  <a:schemeClr val="dk1"/>
                </a:solidFill>
                <a:latin typeface="Times New Roman"/>
                <a:ea typeface="Times New Roman"/>
                <a:cs typeface="Times New Roman"/>
                <a:sym typeface="Times New Roman"/>
              </a:rPr>
              <a:t>It performed well in domains such as Theory Proposals and Algorithms/Methods </a:t>
            </a:r>
            <a:r>
              <a:rPr lang="en-US" sz="2200" dirty="0" err="1">
                <a:solidFill>
                  <a:schemeClr val="dk1"/>
                </a:solidFill>
                <a:latin typeface="Times New Roman"/>
                <a:ea typeface="Times New Roman"/>
                <a:cs typeface="Times New Roman"/>
                <a:sym typeface="Times New Roman"/>
              </a:rPr>
              <a:t>Construction.Especially</a:t>
            </a:r>
            <a:r>
              <a:rPr lang="en-US" sz="2200" dirty="0">
                <a:solidFill>
                  <a:schemeClr val="dk1"/>
                </a:solidFill>
                <a:latin typeface="Times New Roman"/>
                <a:ea typeface="Times New Roman"/>
                <a:cs typeface="Times New Roman"/>
                <a:sym typeface="Times New Roman"/>
              </a:rPr>
              <a:t> in these technical categories, </a:t>
            </a:r>
            <a:r>
              <a:rPr lang="en-US" sz="2200" dirty="0" err="1">
                <a:solidFill>
                  <a:schemeClr val="dk1"/>
                </a:solidFill>
                <a:latin typeface="Times New Roman"/>
                <a:ea typeface="Times New Roman"/>
                <a:cs typeface="Times New Roman"/>
                <a:sym typeface="Times New Roman"/>
              </a:rPr>
              <a:t>SciBERT</a:t>
            </a:r>
            <a:r>
              <a:rPr lang="en-US" sz="2200" dirty="0">
                <a:solidFill>
                  <a:schemeClr val="dk1"/>
                </a:solidFill>
                <a:latin typeface="Times New Roman"/>
                <a:ea typeface="Times New Roman"/>
                <a:cs typeface="Times New Roman"/>
                <a:sym typeface="Times New Roman"/>
              </a:rPr>
              <a:t> demonstrated exceptionally good in  recall and precision.</a:t>
            </a:r>
            <a:endParaRPr sz="2200" dirty="0">
              <a:solidFill>
                <a:schemeClr val="dk1"/>
              </a:solidFill>
              <a:latin typeface="Times New Roman"/>
              <a:ea typeface="Times New Roman"/>
              <a:cs typeface="Times New Roman"/>
              <a:sym typeface="Times New Roman"/>
            </a:endParaRPr>
          </a:p>
          <a:p>
            <a:pPr marL="914400" lvl="0" indent="0" algn="l" rtl="0">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457200" lvl="0" indent="-357704" algn="l" rtl="0">
              <a:spcBef>
                <a:spcPts val="1000"/>
              </a:spcBef>
              <a:spcAft>
                <a:spcPts val="0"/>
              </a:spcAft>
              <a:buClr>
                <a:schemeClr val="dk1"/>
              </a:buClr>
              <a:buSzPct val="100000"/>
              <a:buFont typeface="Times New Roman"/>
              <a:buChar char="●"/>
            </a:pPr>
            <a:r>
              <a:rPr lang="en-US" sz="2200" dirty="0">
                <a:solidFill>
                  <a:schemeClr val="dk1"/>
                </a:solidFill>
                <a:latin typeface="Times New Roman"/>
                <a:ea typeface="Times New Roman"/>
                <a:cs typeface="Times New Roman"/>
                <a:sym typeface="Times New Roman"/>
              </a:rPr>
              <a:t>Lemmatization, stop word removal, URL, HTML, tag, and mention removal were among the meticulous data cleaning procedures carried out. Word count, sentence count, n-grams, POS-tagging, TF-IDF, and topic modeling were all part of the exploratory data analysis process.</a:t>
            </a:r>
            <a:endParaRPr sz="2200" dirty="0">
              <a:solidFill>
                <a:schemeClr val="dk1"/>
              </a:solidFill>
              <a:latin typeface="Times New Roman"/>
              <a:ea typeface="Times New Roman"/>
              <a:cs typeface="Times New Roman"/>
              <a:sym typeface="Times New Roman"/>
            </a:endParaRPr>
          </a:p>
          <a:p>
            <a:pPr marL="914400" lvl="0" indent="0" algn="l" rtl="0">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457200" lvl="0" indent="-357704" algn="l" rtl="0">
              <a:spcBef>
                <a:spcPts val="1000"/>
              </a:spcBef>
              <a:spcAft>
                <a:spcPts val="0"/>
              </a:spcAft>
              <a:buClr>
                <a:schemeClr val="dk1"/>
              </a:buClr>
              <a:buSzPct val="100000"/>
              <a:buFont typeface="Times New Roman"/>
              <a:buChar char="●"/>
            </a:pPr>
            <a:r>
              <a:rPr lang="en-US" sz="2200" dirty="0">
                <a:solidFill>
                  <a:schemeClr val="dk1"/>
                </a:solidFill>
                <a:latin typeface="Times New Roman"/>
                <a:ea typeface="Times New Roman"/>
                <a:cs typeface="Times New Roman"/>
                <a:sym typeface="Times New Roman"/>
              </a:rPr>
              <a:t>The language and organization of research contributions vary depending on their category.</a:t>
            </a: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a5c2de5d90_9_10"/>
          <p:cNvSpPr txBox="1">
            <a:spLocks noGrp="1"/>
          </p:cNvSpPr>
          <p:nvPr>
            <p:ph type="body" idx="1"/>
          </p:nvPr>
        </p:nvSpPr>
        <p:spPr>
          <a:xfrm>
            <a:off x="603901" y="21073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dk1"/>
                </a:solidFill>
                <a:latin typeface="Times New Roman"/>
                <a:ea typeface="Times New Roman"/>
                <a:cs typeface="Times New Roman"/>
                <a:sym typeface="Times New Roman"/>
              </a:rPr>
              <a:t>Implications</a:t>
            </a:r>
            <a:endParaRPr sz="3600" b="1" dirty="0">
              <a:solidFill>
                <a:schemeClr val="dk1"/>
              </a:solidFill>
              <a:latin typeface="Times New Roman"/>
              <a:ea typeface="Times New Roman"/>
              <a:cs typeface="Times New Roman"/>
              <a:sym typeface="Times New Roman"/>
            </a:endParaRPr>
          </a:p>
        </p:txBody>
      </p:sp>
      <p:sp>
        <p:nvSpPr>
          <p:cNvPr id="410" name="Google Shape;410;g2a5c2de5d90_9_10"/>
          <p:cNvSpPr txBox="1">
            <a:spLocks noGrp="1"/>
          </p:cNvSpPr>
          <p:nvPr>
            <p:ph type="body" idx="2"/>
          </p:nvPr>
        </p:nvSpPr>
        <p:spPr>
          <a:xfrm>
            <a:off x="651000" y="1215225"/>
            <a:ext cx="9202800" cy="5294100"/>
          </a:xfrm>
          <a:prstGeom prst="rect">
            <a:avLst/>
          </a:prstGeom>
        </p:spPr>
        <p:txBody>
          <a:bodyPr spcFirstLastPara="1" wrap="square" lIns="91425" tIns="45700" rIns="91425" bIns="45700" anchor="t" anchorCtr="0">
            <a:normAutofit lnSpcReduction="10000"/>
          </a:bodyPr>
          <a:lstStyle/>
          <a:p>
            <a:pPr marL="457200" lvl="0" indent="-332740" algn="l" rtl="0">
              <a:spcBef>
                <a:spcPts val="100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The same performance of both models indicates that, although more generalized models like ChatGPT 2 can be extremely useful in academic text analysis, specialist models like </a:t>
            </a:r>
            <a:r>
              <a:rPr lang="en-US" sz="2000" dirty="0" err="1">
                <a:solidFill>
                  <a:schemeClr val="dk1"/>
                </a:solidFill>
                <a:latin typeface="Times New Roman"/>
                <a:ea typeface="Times New Roman"/>
                <a:cs typeface="Times New Roman"/>
                <a:sym typeface="Times New Roman"/>
              </a:rPr>
              <a:t>SciBERT</a:t>
            </a:r>
            <a:r>
              <a:rPr lang="en-US" sz="2000" dirty="0">
                <a:solidFill>
                  <a:schemeClr val="dk1"/>
                </a:solidFill>
                <a:latin typeface="Times New Roman"/>
                <a:ea typeface="Times New Roman"/>
                <a:cs typeface="Times New Roman"/>
                <a:sym typeface="Times New Roman"/>
              </a:rPr>
              <a:t> offer advantages as well. When choosing a model based on the data available, the requirement for specialization, and the intended scope of research, this could be important.</a:t>
            </a:r>
            <a:endParaRPr sz="2000" dirty="0">
              <a:solidFill>
                <a:schemeClr val="dk1"/>
              </a:solidFill>
              <a:latin typeface="Times New Roman"/>
              <a:ea typeface="Times New Roman"/>
              <a:cs typeface="Times New Roman"/>
              <a:sym typeface="Times New Roman"/>
            </a:endParaRPr>
          </a:p>
          <a:p>
            <a:pPr marL="457200" lvl="0" indent="0" algn="l" rtl="0">
              <a:spcBef>
                <a:spcPts val="1000"/>
              </a:spcBef>
              <a:spcAft>
                <a:spcPts val="0"/>
              </a:spcAft>
              <a:buNone/>
            </a:pPr>
            <a:endParaRPr sz="2000" dirty="0">
              <a:solidFill>
                <a:schemeClr val="dk1"/>
              </a:solidFill>
              <a:latin typeface="Times New Roman"/>
              <a:ea typeface="Times New Roman"/>
              <a:cs typeface="Times New Roman"/>
              <a:sym typeface="Times New Roman"/>
            </a:endParaRPr>
          </a:p>
          <a:p>
            <a:pPr marL="457200" lvl="0" indent="-332740" algn="l" rtl="0">
              <a:spcBef>
                <a:spcPts val="100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Our current focus involves constructing a comprehensive dataset intended to serve as a valuable asset for future research initiatives. The primary goal is to offer abundant data for analysis, facilitating the identification of emerging areas of interest and addressing gaps in current research.</a:t>
            </a:r>
            <a:endParaRPr sz="2000" dirty="0">
              <a:solidFill>
                <a:schemeClr val="dk1"/>
              </a:solidFill>
              <a:latin typeface="Times New Roman"/>
              <a:ea typeface="Times New Roman"/>
              <a:cs typeface="Times New Roman"/>
              <a:sym typeface="Times New Roman"/>
            </a:endParaRPr>
          </a:p>
          <a:p>
            <a:pPr marL="457200" lvl="0" indent="0" algn="l" rtl="0">
              <a:spcBef>
                <a:spcPts val="1000"/>
              </a:spcBef>
              <a:spcAft>
                <a:spcPts val="0"/>
              </a:spcAft>
              <a:buNone/>
            </a:pPr>
            <a:endParaRPr sz="2000" dirty="0">
              <a:solidFill>
                <a:schemeClr val="dk1"/>
              </a:solidFill>
              <a:latin typeface="Times New Roman"/>
              <a:ea typeface="Times New Roman"/>
              <a:cs typeface="Times New Roman"/>
              <a:sym typeface="Times New Roman"/>
            </a:endParaRPr>
          </a:p>
          <a:p>
            <a:pPr marL="457200" lvl="0" indent="-332740" algn="l" rtl="0">
              <a:spcBef>
                <a:spcPts val="1000"/>
              </a:spcBef>
              <a:spcAft>
                <a:spcPts val="0"/>
              </a:spcAft>
              <a:buClr>
                <a:schemeClr val="dk1"/>
              </a:buClr>
              <a:buSzPts val="1640"/>
              <a:buFont typeface="Times New Roman"/>
              <a:buChar char="●"/>
            </a:pPr>
            <a:r>
              <a:rPr lang="en-US" sz="2000" dirty="0">
                <a:solidFill>
                  <a:schemeClr val="dk1"/>
                </a:solidFill>
                <a:latin typeface="Times New Roman"/>
                <a:ea typeface="Times New Roman"/>
                <a:cs typeface="Times New Roman"/>
                <a:sym typeface="Times New Roman"/>
              </a:rPr>
              <a:t>In order to further increase accuracy and interpretability, future work may involve improving the </a:t>
            </a:r>
            <a:r>
              <a:rPr lang="en-US" sz="2000" dirty="0" err="1">
                <a:solidFill>
                  <a:schemeClr val="dk1"/>
                </a:solidFill>
                <a:latin typeface="Times New Roman"/>
                <a:ea typeface="Times New Roman"/>
                <a:cs typeface="Times New Roman"/>
                <a:sym typeface="Times New Roman"/>
              </a:rPr>
              <a:t>SciBERT</a:t>
            </a:r>
            <a:r>
              <a:rPr lang="en-US" sz="2000" dirty="0">
                <a:solidFill>
                  <a:schemeClr val="dk1"/>
                </a:solidFill>
                <a:latin typeface="Times New Roman"/>
                <a:ea typeface="Times New Roman"/>
                <a:cs typeface="Times New Roman"/>
                <a:sym typeface="Times New Roman"/>
              </a:rPr>
              <a:t> and </a:t>
            </a:r>
            <a:r>
              <a:rPr lang="en-US" sz="2000" dirty="0" err="1">
                <a:solidFill>
                  <a:schemeClr val="dk1"/>
                </a:solidFill>
                <a:latin typeface="Times New Roman"/>
                <a:ea typeface="Times New Roman"/>
                <a:cs typeface="Times New Roman"/>
                <a:sym typeface="Times New Roman"/>
              </a:rPr>
              <a:t>chatGPT</a:t>
            </a:r>
            <a:r>
              <a:rPr lang="en-US" sz="2000" dirty="0">
                <a:solidFill>
                  <a:schemeClr val="dk1"/>
                </a:solidFill>
                <a:latin typeface="Times New Roman"/>
                <a:ea typeface="Times New Roman"/>
                <a:cs typeface="Times New Roman"/>
                <a:sym typeface="Times New Roman"/>
              </a:rPr>
              <a:t> 3.5 models with Prompt Engineering  that were utilized in the study. It may also involve investigating newer models that have been developed since the project's conclusion.</a:t>
            </a: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2a5c2de5d90_4_17"/>
          <p:cNvSpPr txBox="1">
            <a:spLocks noGrp="1"/>
          </p:cNvSpPr>
          <p:nvPr>
            <p:ph type="body" idx="1"/>
          </p:nvPr>
        </p:nvSpPr>
        <p:spPr>
          <a:xfrm>
            <a:off x="603901" y="210734"/>
            <a:ext cx="8667900" cy="8733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n-US" sz="3600" b="1" dirty="0">
                <a:solidFill>
                  <a:schemeClr val="tx1"/>
                </a:solidFill>
                <a:latin typeface="Times New Roman"/>
                <a:ea typeface="Times New Roman"/>
                <a:cs typeface="Times New Roman"/>
                <a:sym typeface="Times New Roman"/>
              </a:rPr>
              <a:t>References</a:t>
            </a:r>
            <a:endParaRPr sz="3600" b="1" dirty="0">
              <a:solidFill>
                <a:schemeClr val="tx1"/>
              </a:solidFill>
              <a:latin typeface="Times New Roman"/>
              <a:ea typeface="Times New Roman"/>
              <a:cs typeface="Times New Roman"/>
              <a:sym typeface="Times New Roman"/>
            </a:endParaRPr>
          </a:p>
        </p:txBody>
      </p:sp>
      <p:sp>
        <p:nvSpPr>
          <p:cNvPr id="416" name="Google Shape;416;g2a5c2de5d90_4_17"/>
          <p:cNvSpPr txBox="1">
            <a:spLocks noGrp="1"/>
          </p:cNvSpPr>
          <p:nvPr>
            <p:ph type="body" idx="2"/>
          </p:nvPr>
        </p:nvSpPr>
        <p:spPr>
          <a:xfrm>
            <a:off x="468125" y="1230475"/>
            <a:ext cx="9202800" cy="5294100"/>
          </a:xfrm>
          <a:prstGeom prst="rect">
            <a:avLst/>
          </a:prstGeom>
        </p:spPr>
        <p:txBody>
          <a:bodyPr spcFirstLastPara="1" wrap="square" lIns="91425" tIns="45700" rIns="91425" bIns="45700" anchor="t" anchorCtr="0">
            <a:normAutofit/>
          </a:bodyPr>
          <a:lstStyle/>
          <a:p>
            <a:pPr marL="457200" marR="0" lvl="0" indent="-389890" algn="just" rtl="0">
              <a:lnSpc>
                <a:spcPct val="150000"/>
              </a:lnSpc>
              <a:spcBef>
                <a:spcPts val="0"/>
              </a:spcBef>
              <a:spcAft>
                <a:spcPts val="0"/>
              </a:spcAft>
              <a:buClr>
                <a:schemeClr val="dk1"/>
              </a:buClr>
              <a:buSzPts val="2540"/>
              <a:buFont typeface="Times New Roman"/>
              <a:buChar char="●"/>
            </a:pPr>
            <a:r>
              <a:rPr lang="en-US" sz="2000" dirty="0">
                <a:solidFill>
                  <a:srgbClr val="222222"/>
                </a:solidFill>
                <a:highlight>
                  <a:srgbClr val="FFFFFF"/>
                </a:highlight>
                <a:latin typeface="Times New Roman"/>
                <a:ea typeface="Times New Roman"/>
                <a:cs typeface="Times New Roman"/>
                <a:sym typeface="Times New Roman"/>
              </a:rPr>
              <a:t>Chen, H., Nguyen, H., &amp; Alghamdi, A. (2022). Constructing a high-quality dataset for automated creation of summaries of fundamental contributions of research articles. </a:t>
            </a:r>
            <a:r>
              <a:rPr lang="en-US" sz="2000" i="1" dirty="0" err="1">
                <a:solidFill>
                  <a:srgbClr val="222222"/>
                </a:solidFill>
                <a:highlight>
                  <a:srgbClr val="FFFFFF"/>
                </a:highlight>
                <a:latin typeface="Times New Roman"/>
                <a:ea typeface="Times New Roman"/>
                <a:cs typeface="Times New Roman"/>
                <a:sym typeface="Times New Roman"/>
              </a:rPr>
              <a:t>Scientometrics</a:t>
            </a:r>
            <a:r>
              <a:rPr lang="en-US" sz="2000" dirty="0">
                <a:solidFill>
                  <a:srgbClr val="222222"/>
                </a:solidFill>
                <a:highlight>
                  <a:srgbClr val="FFFFFF"/>
                </a:highlight>
                <a:latin typeface="Times New Roman"/>
                <a:ea typeface="Times New Roman"/>
                <a:cs typeface="Times New Roman"/>
                <a:sym typeface="Times New Roman"/>
              </a:rPr>
              <a:t>, </a:t>
            </a:r>
            <a:r>
              <a:rPr lang="en-US" sz="2000" i="1" dirty="0">
                <a:solidFill>
                  <a:srgbClr val="222222"/>
                </a:solidFill>
                <a:highlight>
                  <a:srgbClr val="FFFFFF"/>
                </a:highlight>
                <a:latin typeface="Times New Roman"/>
                <a:ea typeface="Times New Roman"/>
                <a:cs typeface="Times New Roman"/>
                <a:sym typeface="Times New Roman"/>
              </a:rPr>
              <a:t>127</a:t>
            </a:r>
            <a:r>
              <a:rPr lang="en-US" sz="2000" dirty="0">
                <a:solidFill>
                  <a:srgbClr val="222222"/>
                </a:solidFill>
                <a:highlight>
                  <a:srgbClr val="FFFFFF"/>
                </a:highlight>
                <a:latin typeface="Times New Roman"/>
                <a:ea typeface="Times New Roman"/>
                <a:cs typeface="Times New Roman"/>
                <a:sym typeface="Times New Roman"/>
              </a:rPr>
              <a:t>(12), 7061-7075.</a:t>
            </a:r>
            <a:endParaRPr sz="2000" dirty="0">
              <a:solidFill>
                <a:srgbClr val="222222"/>
              </a:solidFill>
              <a:highlight>
                <a:srgbClr val="FFFFFF"/>
              </a:highlight>
              <a:latin typeface="Times New Roman"/>
              <a:ea typeface="Times New Roman"/>
              <a:cs typeface="Times New Roman"/>
              <a:sym typeface="Times New Roman"/>
            </a:endParaRPr>
          </a:p>
          <a:p>
            <a:pPr marL="457200" marR="0" lvl="0" indent="-389890" algn="just" rtl="0">
              <a:lnSpc>
                <a:spcPct val="150000"/>
              </a:lnSpc>
              <a:spcBef>
                <a:spcPts val="0"/>
              </a:spcBef>
              <a:spcAft>
                <a:spcPts val="0"/>
              </a:spcAft>
              <a:buClr>
                <a:schemeClr val="dk1"/>
              </a:buClr>
              <a:buSzPts val="2540"/>
              <a:buFont typeface="Times New Roman"/>
              <a:buChar char="●"/>
            </a:pPr>
            <a:r>
              <a:rPr lang="en-US" sz="2000" dirty="0">
                <a:solidFill>
                  <a:srgbClr val="222222"/>
                </a:solidFill>
                <a:highlight>
                  <a:srgbClr val="FFFFFF"/>
                </a:highlight>
                <a:latin typeface="Times New Roman"/>
                <a:ea typeface="Times New Roman"/>
                <a:cs typeface="Times New Roman"/>
                <a:sym typeface="Times New Roman"/>
              </a:rPr>
              <a:t>Wang, Z., Zhang, H., Chen, J., &amp; Chen, H. Measuring the Novelty of Scientific Literature Through Contribution Sentence Analysis Using Deep Learning and Cloud Model. </a:t>
            </a:r>
            <a:r>
              <a:rPr lang="en-US" sz="2000" i="1" dirty="0">
                <a:solidFill>
                  <a:srgbClr val="222222"/>
                </a:solidFill>
                <a:highlight>
                  <a:srgbClr val="FFFFFF"/>
                </a:highlight>
                <a:latin typeface="Times New Roman"/>
                <a:ea typeface="Times New Roman"/>
                <a:cs typeface="Times New Roman"/>
                <a:sym typeface="Times New Roman"/>
              </a:rPr>
              <a:t>Available at SSRN 4360535</a:t>
            </a:r>
            <a:r>
              <a:rPr lang="en-US" sz="2000" dirty="0">
                <a:solidFill>
                  <a:srgbClr val="222222"/>
                </a:solidFill>
                <a:highlight>
                  <a:srgbClr val="FFFFFF"/>
                </a:highlight>
                <a:latin typeface="Times New Roman"/>
                <a:ea typeface="Times New Roman"/>
                <a:cs typeface="Times New Roman"/>
                <a:sym typeface="Times New Roman"/>
              </a:rPr>
              <a:t>.</a:t>
            </a:r>
            <a:endParaRPr sz="2000" dirty="0">
              <a:solidFill>
                <a:srgbClr val="222222"/>
              </a:solidFill>
              <a:highlight>
                <a:srgbClr val="FFFFFF"/>
              </a:highlight>
              <a:latin typeface="Times New Roman"/>
              <a:ea typeface="Times New Roman"/>
              <a:cs typeface="Times New Roman"/>
              <a:sym typeface="Times New Roman"/>
            </a:endParaRPr>
          </a:p>
          <a:p>
            <a:pPr marL="457200" marR="0" lvl="0" indent="-389890" algn="just" rtl="0">
              <a:lnSpc>
                <a:spcPct val="150000"/>
              </a:lnSpc>
              <a:spcBef>
                <a:spcPts val="0"/>
              </a:spcBef>
              <a:spcAft>
                <a:spcPts val="0"/>
              </a:spcAft>
              <a:buClr>
                <a:schemeClr val="dk1"/>
              </a:buClr>
              <a:buSzPts val="2540"/>
              <a:buFont typeface="Times New Roman"/>
              <a:buChar char="●"/>
            </a:pPr>
            <a:r>
              <a:rPr lang="en-US" sz="2000" dirty="0">
                <a:solidFill>
                  <a:srgbClr val="222222"/>
                </a:solidFill>
                <a:highlight>
                  <a:srgbClr val="FFFFFF"/>
                </a:highlight>
                <a:latin typeface="Times New Roman"/>
                <a:ea typeface="Times New Roman"/>
                <a:cs typeface="Times New Roman"/>
                <a:sym typeface="Times New Roman"/>
              </a:rPr>
              <a:t>Ma, X., Wang, J., &amp; Zhang, X. (2021, August). YNU-HPCC at SemEval-2021 Task 11: Using a BERT Model to Extract Contributions from NLP Scholarly Articles. In </a:t>
            </a:r>
            <a:r>
              <a:rPr lang="en-US" sz="2000" i="1" dirty="0">
                <a:solidFill>
                  <a:srgbClr val="222222"/>
                </a:solidFill>
                <a:highlight>
                  <a:srgbClr val="FFFFFF"/>
                </a:highlight>
                <a:latin typeface="Times New Roman"/>
                <a:ea typeface="Times New Roman"/>
                <a:cs typeface="Times New Roman"/>
                <a:sym typeface="Times New Roman"/>
              </a:rPr>
              <a:t>Proceedings of the 15th International Workshop on Semantic Evaluation (SemEval-2021)</a:t>
            </a:r>
            <a:r>
              <a:rPr lang="en-US" sz="2000" dirty="0">
                <a:solidFill>
                  <a:srgbClr val="222222"/>
                </a:solidFill>
                <a:highlight>
                  <a:srgbClr val="FFFFFF"/>
                </a:highlight>
                <a:latin typeface="Times New Roman"/>
                <a:ea typeface="Times New Roman"/>
                <a:cs typeface="Times New Roman"/>
                <a:sym typeface="Times New Roman"/>
              </a:rPr>
              <a:t> (pp. 478-484).</a:t>
            </a:r>
            <a:endParaRPr sz="2000" dirty="0">
              <a:solidFill>
                <a:srgbClr val="222222"/>
              </a:solidFill>
              <a:highlight>
                <a:srgbClr val="FFFFFF"/>
              </a:highlight>
              <a:latin typeface="Times New Roman"/>
              <a:ea typeface="Times New Roman"/>
              <a:cs typeface="Times New Roman"/>
              <a:sym typeface="Times New Roman"/>
            </a:endParaRPr>
          </a:p>
          <a:p>
            <a:pPr marL="457200" lvl="0" indent="0" algn="l" rtl="0">
              <a:spcBef>
                <a:spcPts val="1000"/>
              </a:spcBef>
              <a:spcAft>
                <a:spcPts val="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8"/>
          <p:cNvSpPr txBox="1">
            <a:spLocks noGrp="1"/>
          </p:cNvSpPr>
          <p:nvPr>
            <p:ph type="body" idx="1"/>
          </p:nvPr>
        </p:nvSpPr>
        <p:spPr>
          <a:xfrm>
            <a:off x="1116966" y="640399"/>
            <a:ext cx="8667751" cy="873442"/>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4800"/>
              <a:buNone/>
            </a:pPr>
            <a:r>
              <a:rPr lang="en-US" sz="3600" b="1" dirty="0" err="1">
                <a:solidFill>
                  <a:schemeClr val="dk1"/>
                </a:solidFill>
                <a:latin typeface="Times New Roman"/>
                <a:ea typeface="Times New Roman"/>
                <a:cs typeface="Times New Roman"/>
                <a:sym typeface="Times New Roman"/>
              </a:rPr>
              <a:t>Github</a:t>
            </a:r>
            <a:r>
              <a:rPr lang="en-US" sz="3600" b="1" dirty="0">
                <a:solidFill>
                  <a:schemeClr val="dk1"/>
                </a:solidFill>
                <a:latin typeface="Times New Roman"/>
                <a:ea typeface="Times New Roman"/>
                <a:cs typeface="Times New Roman"/>
                <a:sym typeface="Times New Roman"/>
              </a:rPr>
              <a:t> Link</a:t>
            </a:r>
            <a:endParaRPr sz="3600" b="1" dirty="0">
              <a:solidFill>
                <a:schemeClr val="dk1"/>
              </a:solidFill>
              <a:latin typeface="Times New Roman"/>
              <a:ea typeface="Times New Roman"/>
              <a:cs typeface="Times New Roman"/>
              <a:sym typeface="Times New Roman"/>
            </a:endParaRPr>
          </a:p>
        </p:txBody>
      </p:sp>
      <p:sp>
        <p:nvSpPr>
          <p:cNvPr id="422" name="Google Shape;422;p8"/>
          <p:cNvSpPr txBox="1">
            <a:spLocks noGrp="1"/>
          </p:cNvSpPr>
          <p:nvPr>
            <p:ph type="body" idx="2"/>
          </p:nvPr>
        </p:nvSpPr>
        <p:spPr>
          <a:xfrm>
            <a:off x="796916" y="2204882"/>
            <a:ext cx="8667900" cy="2448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US" sz="2000" dirty="0">
                <a:latin typeface="Times New Roman"/>
                <a:ea typeface="Times New Roman"/>
                <a:cs typeface="Times New Roman"/>
                <a:sym typeface="Times New Roman"/>
              </a:rPr>
              <a:t>Project folder: </a:t>
            </a:r>
            <a:r>
              <a:rPr lang="en-US" sz="2000" u="sng" dirty="0">
                <a:solidFill>
                  <a:schemeClr val="hlink"/>
                </a:solidFill>
                <a:latin typeface="Times New Roman"/>
                <a:ea typeface="Times New Roman"/>
                <a:cs typeface="Times New Roman"/>
                <a:sym typeface="Times New Roman"/>
                <a:hlinkClick r:id="rId3"/>
              </a:rPr>
              <a:t>https://github.com/ManasaCherukupally1/Manasa_INFO5731_Spring2023/tree/main/Group3-FinalProject</a:t>
            </a:r>
            <a:endParaRPr sz="2000" dirty="0">
              <a:latin typeface="Times New Roman"/>
              <a:ea typeface="Times New Roman"/>
              <a:cs typeface="Times New Roman"/>
              <a:sym typeface="Times New Roman"/>
            </a:endParaRPr>
          </a:p>
          <a:p>
            <a:pPr marL="0" lvl="0" indent="0" algn="l" rtl="0">
              <a:spcBef>
                <a:spcPts val="0"/>
              </a:spcBef>
              <a:spcAft>
                <a:spcPts val="0"/>
              </a:spcAft>
              <a:buSzPts val="1440"/>
              <a:buNone/>
            </a:pPr>
            <a:endParaRPr sz="2000" dirty="0">
              <a:latin typeface="Times New Roman"/>
              <a:ea typeface="Times New Roman"/>
              <a:cs typeface="Times New Roman"/>
              <a:sym typeface="Times New Roman"/>
            </a:endParaRPr>
          </a:p>
          <a:p>
            <a:pPr marL="0" lvl="0" indent="0" algn="l" rtl="0">
              <a:spcBef>
                <a:spcPts val="0"/>
              </a:spcBef>
              <a:spcAft>
                <a:spcPts val="0"/>
              </a:spcAft>
              <a:buSzPts val="1440"/>
              <a:buNone/>
            </a:pPr>
            <a:r>
              <a:rPr lang="en-US" sz="2000" dirty="0">
                <a:latin typeface="Times New Roman"/>
                <a:ea typeface="Times New Roman"/>
                <a:cs typeface="Times New Roman"/>
                <a:sym typeface="Times New Roman"/>
              </a:rPr>
              <a:t>EDA and Prediction using </a:t>
            </a:r>
            <a:r>
              <a:rPr lang="en-US" sz="2000" dirty="0" err="1">
                <a:latin typeface="Times New Roman"/>
                <a:ea typeface="Times New Roman"/>
                <a:cs typeface="Times New Roman"/>
                <a:sym typeface="Times New Roman"/>
              </a:rPr>
              <a:t>SciBERT</a:t>
            </a:r>
            <a:r>
              <a:rPr lang="en-US" sz="2000" dirty="0">
                <a:latin typeface="Times New Roman"/>
                <a:ea typeface="Times New Roman"/>
                <a:cs typeface="Times New Roman"/>
                <a:sym typeface="Times New Roman"/>
              </a:rPr>
              <a:t> and GPT-2 </a:t>
            </a:r>
            <a:r>
              <a:rPr lang="en-US" sz="2000" u="sng" dirty="0">
                <a:solidFill>
                  <a:schemeClr val="hlink"/>
                </a:solidFill>
                <a:latin typeface="Times New Roman"/>
                <a:ea typeface="Times New Roman"/>
                <a:cs typeface="Times New Roman"/>
                <a:sym typeface="Times New Roman"/>
                <a:hlinkClick r:id="rId4"/>
              </a:rPr>
              <a:t>https://github.com/ManasaCherukupally1/Manasa_INFO5731_Spring2023/blob/main/Group3-FinalProject/SciBERT_GPT2_final.ipynb</a:t>
            </a:r>
            <a:endParaRPr sz="2000" dirty="0">
              <a:latin typeface="Times New Roman"/>
              <a:ea typeface="Times New Roman"/>
              <a:cs typeface="Times New Roman"/>
              <a:sym typeface="Times New Roman"/>
            </a:endParaRPr>
          </a:p>
          <a:p>
            <a:pPr marL="0" lvl="0" indent="0" algn="l" rtl="0">
              <a:spcBef>
                <a:spcPts val="0"/>
              </a:spcBef>
              <a:spcAft>
                <a:spcPts val="0"/>
              </a:spcAft>
              <a:buSzPts val="144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a5c2de5d90_7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b="1" dirty="0">
                <a:solidFill>
                  <a:schemeClr val="dk1"/>
                </a:solidFill>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227" name="Google Shape;227;g2a5c2de5d90_7_0"/>
          <p:cNvSpPr txBox="1">
            <a:spLocks noGrp="1"/>
          </p:cNvSpPr>
          <p:nvPr>
            <p:ph type="body" idx="1"/>
          </p:nvPr>
        </p:nvSpPr>
        <p:spPr>
          <a:xfrm>
            <a:off x="768749" y="2053927"/>
            <a:ext cx="9231900" cy="4642500"/>
          </a:xfrm>
          <a:prstGeom prst="rect">
            <a:avLst/>
          </a:prstGeom>
        </p:spPr>
        <p:txBody>
          <a:bodyPr spcFirstLastPara="1" wrap="square" lIns="91425" tIns="45700" rIns="91425" bIns="45700" anchor="t" anchorCtr="0">
            <a:normAutofit/>
          </a:bodyPr>
          <a:lstStyle/>
          <a:p>
            <a:pPr marL="457200" lvl="0" indent="-355600" algn="just" rtl="0">
              <a:lnSpc>
                <a:spcPct val="150000"/>
              </a:lnSpc>
              <a:spcBef>
                <a:spcPts val="100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Researchers mainly focus on keyword extractions, citations, and other structural analyses.</a:t>
            </a: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Research Contributions are Often overlooked</a:t>
            </a: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Research Contributions are novel features and outcomes of the research paper that aid in the understanding and advancement of its respective field, as well as significant aspects of the research paper that explain its methodology and approach.</a:t>
            </a: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Analyzing the research contributions will help in understanding the paper.</a:t>
            </a:r>
            <a:endParaRPr sz="2000" dirty="0">
              <a:solidFill>
                <a:schemeClr val="dk1"/>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ts val="1100"/>
              <a:buFont typeface="Arial"/>
              <a:buNone/>
            </a:pPr>
            <a:endParaRPr sz="20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2000" dirty="0">
              <a:latin typeface="Times New Roman"/>
              <a:ea typeface="Times New Roman"/>
              <a:cs typeface="Times New Roman"/>
              <a:sym typeface="Times New Roman"/>
            </a:endParaRPr>
          </a:p>
        </p:txBody>
      </p:sp>
      <p:pic>
        <p:nvPicPr>
          <p:cNvPr id="228" name="Google Shape;228;g2a5c2de5d90_7_0"/>
          <p:cNvPicPr preferRelativeResize="0"/>
          <p:nvPr/>
        </p:nvPicPr>
        <p:blipFill rotWithShape="1">
          <a:blip r:embed="rId3">
            <a:alphaModFix/>
          </a:blip>
          <a:srcRect l="-6400" t="-9760" r="6400" b="9759"/>
          <a:stretch/>
        </p:blipFill>
        <p:spPr>
          <a:xfrm>
            <a:off x="10457800" y="198125"/>
            <a:ext cx="1428750" cy="781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a5c2de5d90_4_11"/>
          <p:cNvSpPr txBox="1">
            <a:spLocks noGrp="1"/>
          </p:cNvSpPr>
          <p:nvPr>
            <p:ph type="body" idx="1"/>
          </p:nvPr>
        </p:nvSpPr>
        <p:spPr>
          <a:xfrm>
            <a:off x="233680" y="202830"/>
            <a:ext cx="8667900" cy="8733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4800"/>
              <a:buNone/>
            </a:pPr>
            <a:r>
              <a:rPr lang="en-US" sz="3200" b="1" dirty="0">
                <a:solidFill>
                  <a:srgbClr val="333333"/>
                </a:solidFill>
                <a:latin typeface="Times New Roman"/>
                <a:ea typeface="Times New Roman"/>
                <a:cs typeface="Times New Roman"/>
                <a:sym typeface="Times New Roman"/>
              </a:rPr>
              <a:t>Author </a:t>
            </a:r>
            <a:r>
              <a:rPr lang="en-US" sz="3600" b="1" dirty="0">
                <a:solidFill>
                  <a:srgbClr val="333333"/>
                </a:solidFill>
                <a:latin typeface="Times New Roman"/>
                <a:ea typeface="Times New Roman"/>
                <a:cs typeface="Times New Roman"/>
                <a:sym typeface="Times New Roman"/>
              </a:rPr>
              <a:t>Contributions</a:t>
            </a:r>
            <a:endParaRPr sz="3600" b="1" dirty="0">
              <a:latin typeface="Times New Roman"/>
              <a:ea typeface="Times New Roman"/>
              <a:cs typeface="Times New Roman"/>
              <a:sym typeface="Times New Roman"/>
            </a:endParaRPr>
          </a:p>
        </p:txBody>
      </p:sp>
      <p:sp>
        <p:nvSpPr>
          <p:cNvPr id="428" name="Google Shape;428;g2a5c2de5d90_4_11"/>
          <p:cNvSpPr txBox="1">
            <a:spLocks noGrp="1"/>
          </p:cNvSpPr>
          <p:nvPr>
            <p:ph type="body" idx="2"/>
          </p:nvPr>
        </p:nvSpPr>
        <p:spPr>
          <a:xfrm>
            <a:off x="796916" y="2204882"/>
            <a:ext cx="8667900" cy="2448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endParaRPr sz="2000">
              <a:latin typeface="Times New Roman"/>
              <a:ea typeface="Times New Roman"/>
              <a:cs typeface="Times New Roman"/>
              <a:sym typeface="Times New Roman"/>
            </a:endParaRPr>
          </a:p>
          <a:p>
            <a:pPr marL="0" lvl="0" indent="0" algn="l" rtl="0">
              <a:spcBef>
                <a:spcPts val="0"/>
              </a:spcBef>
              <a:spcAft>
                <a:spcPts val="0"/>
              </a:spcAft>
              <a:buSzPts val="1440"/>
              <a:buNone/>
            </a:pPr>
            <a:endParaRPr/>
          </a:p>
        </p:txBody>
      </p:sp>
      <p:graphicFrame>
        <p:nvGraphicFramePr>
          <p:cNvPr id="429" name="Google Shape;429;g2a5c2de5d90_4_11"/>
          <p:cNvGraphicFramePr/>
          <p:nvPr>
            <p:extLst>
              <p:ext uri="{D42A27DB-BD31-4B8C-83A1-F6EECF244321}">
                <p14:modId xmlns:p14="http://schemas.microsoft.com/office/powerpoint/2010/main" val="2673585965"/>
              </p:ext>
            </p:extLst>
          </p:nvPr>
        </p:nvGraphicFramePr>
        <p:xfrm>
          <a:off x="233680" y="975940"/>
          <a:ext cx="9448800" cy="5699550"/>
        </p:xfrm>
        <a:graphic>
          <a:graphicData uri="http://schemas.openxmlformats.org/drawingml/2006/table">
            <a:tbl>
              <a:tblPr>
                <a:noFill/>
                <a:tableStyleId>{89EEEF96-D824-401F-BF4A-A974920A2A27}</a:tableStyleId>
              </a:tblPr>
              <a:tblGrid>
                <a:gridCol w="3017239">
                  <a:extLst>
                    <a:ext uri="{9D8B030D-6E8A-4147-A177-3AD203B41FA5}">
                      <a16:colId xmlns:a16="http://schemas.microsoft.com/office/drawing/2014/main" val="20000"/>
                    </a:ext>
                  </a:extLst>
                </a:gridCol>
                <a:gridCol w="6431561">
                  <a:extLst>
                    <a:ext uri="{9D8B030D-6E8A-4147-A177-3AD203B41FA5}">
                      <a16:colId xmlns:a16="http://schemas.microsoft.com/office/drawing/2014/main" val="20001"/>
                    </a:ext>
                  </a:extLst>
                </a:gridCol>
              </a:tblGrid>
              <a:tr h="386225">
                <a:tc>
                  <a:txBody>
                    <a:bodyPr/>
                    <a:lstStyle/>
                    <a:p>
                      <a:pPr marL="0" lvl="0" indent="0" algn="l" rtl="0">
                        <a:spcBef>
                          <a:spcPts val="0"/>
                        </a:spcBef>
                        <a:spcAft>
                          <a:spcPts val="0"/>
                        </a:spcAft>
                        <a:buNone/>
                      </a:pPr>
                      <a:r>
                        <a:rPr lang="en-US" sz="2000" b="1">
                          <a:latin typeface="Times New Roman" panose="02020603050405020304" pitchFamily="18" charset="0"/>
                          <a:ea typeface="Times New Roman"/>
                          <a:cs typeface="Times New Roman" panose="02020603050405020304" pitchFamily="18" charset="0"/>
                          <a:sym typeface="Times New Roman"/>
                        </a:rPr>
                        <a:t>Author</a:t>
                      </a:r>
                      <a:endParaRPr sz="20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2000" b="1" dirty="0">
                          <a:latin typeface="Times New Roman" panose="02020603050405020304" pitchFamily="18" charset="0"/>
                          <a:ea typeface="Times New Roman"/>
                          <a:cs typeface="Times New Roman" panose="02020603050405020304" pitchFamily="18" charset="0"/>
                          <a:sym typeface="Times New Roman"/>
                        </a:rPr>
                        <a:t>Contributions</a:t>
                      </a:r>
                      <a:endParaRPr sz="20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0"/>
                  </a:ext>
                </a:extLst>
              </a:tr>
              <a:tr h="869035">
                <a:tc>
                  <a:txBody>
                    <a:bodyPr/>
                    <a:lstStyle/>
                    <a:p>
                      <a:pPr marL="0" lvl="0" indent="0" algn="ctr" rtl="0">
                        <a:lnSpc>
                          <a:spcPct val="87000"/>
                        </a:lnSpc>
                        <a:spcBef>
                          <a:spcPts val="800"/>
                        </a:spcBef>
                        <a:spcAft>
                          <a:spcPts val="0"/>
                        </a:spcAft>
                        <a:buClr>
                          <a:schemeClr val="dk1"/>
                        </a:buClr>
                        <a:buSzPts val="1064"/>
                        <a:buFont typeface="Arial"/>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Manasa Cherukupally</a:t>
                      </a:r>
                      <a:endParaRPr sz="1800">
                        <a:latin typeface="Times New Roman" panose="02020603050405020304" pitchFamily="18" charset="0"/>
                        <a:cs typeface="Times New Roman" panose="02020603050405020304" pitchFamily="18" charset="0"/>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a:latin typeface="Times New Roman" panose="02020603050405020304" pitchFamily="18" charset="0"/>
                          <a:ea typeface="Times New Roman"/>
                          <a:cs typeface="Times New Roman" panose="02020603050405020304" pitchFamily="18" charset="0"/>
                          <a:sym typeface="Times New Roman"/>
                        </a:rPr>
                        <a:t>Involved in coding(Collection of research papers,extracting contributions, Data cleaning and model building GPT-2)</a:t>
                      </a:r>
                      <a:endParaRPr sz="180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en-US" sz="1800">
                          <a:latin typeface="Times New Roman" panose="02020603050405020304" pitchFamily="18" charset="0"/>
                          <a:ea typeface="Times New Roman"/>
                          <a:cs typeface="Times New Roman" panose="02020603050405020304" pitchFamily="18" charset="0"/>
                          <a:sym typeface="Times New Roman"/>
                        </a:rPr>
                        <a:t>Involved in making Presentation and Report</a:t>
                      </a:r>
                      <a:endParaRPr sz="18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1"/>
                  </a:ext>
                </a:extLst>
              </a:tr>
              <a:tr h="627630">
                <a:tc>
                  <a:txBody>
                    <a:bodyPr/>
                    <a:lstStyle/>
                    <a:p>
                      <a:pPr marL="0" lvl="0" indent="0" algn="ctr" rtl="0">
                        <a:lnSpc>
                          <a:spcPct val="87000"/>
                        </a:lnSpc>
                        <a:spcBef>
                          <a:spcPts val="800"/>
                        </a:spcBef>
                        <a:spcAft>
                          <a:spcPts val="0"/>
                        </a:spcAft>
                        <a:buClr>
                          <a:schemeClr val="dk1"/>
                        </a:buClr>
                        <a:buSzPts val="1064"/>
                        <a:buFont typeface="Arial"/>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Yamini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Ravala</a:t>
                      </a:r>
                      <a:endParaRPr sz="1800" dirty="0">
                        <a:latin typeface="Times New Roman" panose="02020603050405020304" pitchFamily="18" charset="0"/>
                        <a:cs typeface="Times New Roman" panose="02020603050405020304" pitchFamily="18" charset="0"/>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a:latin typeface="Times New Roman" panose="02020603050405020304" pitchFamily="18" charset="0"/>
                          <a:ea typeface="Times New Roman"/>
                          <a:cs typeface="Times New Roman" panose="02020603050405020304" pitchFamily="18" charset="0"/>
                          <a:sym typeface="Times New Roman"/>
                        </a:rPr>
                        <a:t>Been part of extracting the data and data cleaning and also did model training. Contributed in making presentation and report.</a:t>
                      </a:r>
                      <a:endParaRPr sz="18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1110440">
                <a:tc>
                  <a:txBody>
                    <a:bodyPr/>
                    <a:lstStyle/>
                    <a:p>
                      <a:pPr marL="0" lvl="0" indent="0" algn="ctr" rtl="0">
                        <a:lnSpc>
                          <a:spcPct val="87000"/>
                        </a:lnSpc>
                        <a:spcBef>
                          <a:spcPts val="800"/>
                        </a:spcBef>
                        <a:spcAft>
                          <a:spcPts val="0"/>
                        </a:spcAft>
                        <a:buClr>
                          <a:schemeClr val="dk1"/>
                        </a:buClr>
                        <a:buSzPts val="1064"/>
                        <a:buFont typeface="Arial"/>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Shyam Sundar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Domakonda</a:t>
                      </a:r>
                      <a:endParaRPr sz="1800" dirty="0">
                        <a:latin typeface="Times New Roman" panose="02020603050405020304" pitchFamily="18" charset="0"/>
                        <a:cs typeface="Times New Roman" panose="02020603050405020304" pitchFamily="18" charset="0"/>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just" rtl="0">
                        <a:spcBef>
                          <a:spcPts val="0"/>
                        </a:spcBef>
                        <a:spcAft>
                          <a:spcPts val="0"/>
                        </a:spcAft>
                        <a:buNone/>
                      </a:pPr>
                      <a:r>
                        <a:rPr lang="en-US" sz="1800" dirty="0">
                          <a:latin typeface="Times New Roman" panose="02020603050405020304" pitchFamily="18" charset="0"/>
                          <a:ea typeface="Times New Roman"/>
                          <a:cs typeface="Times New Roman" panose="02020603050405020304" pitchFamily="18" charset="0"/>
                          <a:sym typeface="Times New Roman"/>
                        </a:rPr>
                        <a:t>Engaged in extracting data from conference papers, performing data preprocessing, and building </a:t>
                      </a:r>
                      <a:r>
                        <a:rPr lang="en-US" sz="1800" dirty="0" err="1">
                          <a:latin typeface="Times New Roman" panose="02020603050405020304" pitchFamily="18" charset="0"/>
                          <a:ea typeface="Times New Roman"/>
                          <a:cs typeface="Times New Roman" panose="02020603050405020304" pitchFamily="18" charset="0"/>
                          <a:sym typeface="Times New Roman"/>
                        </a:rPr>
                        <a:t>SciBERT</a:t>
                      </a:r>
                      <a:r>
                        <a:rPr lang="en-US" sz="1800" dirty="0">
                          <a:latin typeface="Times New Roman" panose="02020603050405020304" pitchFamily="18" charset="0"/>
                          <a:ea typeface="Times New Roman"/>
                          <a:cs typeface="Times New Roman" panose="02020603050405020304" pitchFamily="18" charset="0"/>
                          <a:sym typeface="Times New Roman"/>
                        </a:rPr>
                        <a:t>. Conducted hyperparameter tuning to enhance the performance of </a:t>
                      </a:r>
                      <a:r>
                        <a:rPr lang="en-US" sz="1800" dirty="0" err="1">
                          <a:latin typeface="Times New Roman" panose="02020603050405020304" pitchFamily="18" charset="0"/>
                          <a:ea typeface="Times New Roman"/>
                          <a:cs typeface="Times New Roman" panose="02020603050405020304" pitchFamily="18" charset="0"/>
                          <a:sym typeface="Times New Roman"/>
                        </a:rPr>
                        <a:t>SciBERT</a:t>
                      </a:r>
                      <a:r>
                        <a:rPr lang="en-US" sz="1800" dirty="0">
                          <a:latin typeface="Times New Roman" panose="02020603050405020304" pitchFamily="18" charset="0"/>
                          <a:ea typeface="Times New Roman"/>
                          <a:cs typeface="Times New Roman" panose="02020603050405020304" pitchFamily="18" charset="0"/>
                          <a:sym typeface="Times New Roman"/>
                        </a:rPr>
                        <a:t>. Involved to the creation of the presentation and report.</a:t>
                      </a:r>
                      <a:endParaRPr sz="18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3"/>
                  </a:ext>
                </a:extLst>
              </a:tr>
              <a:tr h="627630">
                <a:tc>
                  <a:txBody>
                    <a:bodyPr/>
                    <a:lstStyle/>
                    <a:p>
                      <a:pPr marL="0" lvl="0" indent="0" algn="ctr" rtl="0">
                        <a:lnSpc>
                          <a:spcPct val="87000"/>
                        </a:lnSpc>
                        <a:spcBef>
                          <a:spcPts val="800"/>
                        </a:spcBef>
                        <a:spcAft>
                          <a:spcPts val="0"/>
                        </a:spcAft>
                        <a:buClr>
                          <a:schemeClr val="dk1"/>
                        </a:buClr>
                        <a:buSzPts val="1064"/>
                        <a:buFont typeface="Arial"/>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Sujit Murahari Giridharan</a:t>
                      </a:r>
                      <a:endParaRPr sz="1800">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None/>
                      </a:pPr>
                      <a:r>
                        <a:rPr lang="en-US" sz="1800" dirty="0">
                          <a:latin typeface="Times New Roman" panose="02020603050405020304" pitchFamily="18" charset="0"/>
                          <a:ea typeface="Times New Roman"/>
                          <a:cs typeface="Times New Roman" panose="02020603050405020304" pitchFamily="18" charset="0"/>
                          <a:sym typeface="Times New Roman"/>
                        </a:rPr>
                        <a:t>Extracted the data, involved in coding to extract data collection and contributed in making Presentation and report. </a:t>
                      </a:r>
                      <a:endParaRPr sz="18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4"/>
                  </a:ext>
                </a:extLst>
              </a:tr>
              <a:tr h="627630">
                <a:tc>
                  <a:txBody>
                    <a:bodyPr/>
                    <a:lstStyle/>
                    <a:p>
                      <a:pPr marL="0" lvl="0" indent="0" algn="ctr" rtl="0">
                        <a:lnSpc>
                          <a:spcPct val="87000"/>
                        </a:lnSpc>
                        <a:spcBef>
                          <a:spcPts val="800"/>
                        </a:spcBef>
                        <a:spcAft>
                          <a:spcPts val="0"/>
                        </a:spcAft>
                        <a:buClr>
                          <a:schemeClr val="dk1"/>
                        </a:buClr>
                        <a:buSzPts val="1064"/>
                        <a:buFont typeface="Arial"/>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Soumya Nanditha Chadalavada</a:t>
                      </a:r>
                      <a:endParaRPr sz="18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800">
                          <a:solidFill>
                            <a:schemeClr val="dk1"/>
                          </a:solidFill>
                          <a:latin typeface="Times New Roman" panose="02020603050405020304" pitchFamily="18" charset="0"/>
                          <a:ea typeface="Times New Roman"/>
                          <a:cs typeface="Times New Roman" panose="02020603050405020304" pitchFamily="18" charset="0"/>
                          <a:sym typeface="Times New Roman"/>
                        </a:rPr>
                        <a:t>Been part of extracting the data and contributed in making Presentation and Report</a:t>
                      </a:r>
                      <a:endParaRPr sz="18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5"/>
                  </a:ext>
                </a:extLst>
              </a:tr>
              <a:tr h="627630">
                <a:tc>
                  <a:txBody>
                    <a:bodyPr/>
                    <a:lstStyle/>
                    <a:p>
                      <a:pPr marL="0" lvl="0" indent="0" algn="ctr" rtl="0">
                        <a:lnSpc>
                          <a:spcPct val="87000"/>
                        </a:lnSpc>
                        <a:spcBef>
                          <a:spcPts val="800"/>
                        </a:spcBef>
                        <a:spcAft>
                          <a:spcPts val="0"/>
                        </a:spcAft>
                        <a:buClr>
                          <a:schemeClr val="dk1"/>
                        </a:buClr>
                        <a:buSzPts val="1064"/>
                        <a:buFont typeface="Arial"/>
                        <a:buNone/>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Sowmya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Ushake</a:t>
                      </a:r>
                      <a:endParaRPr sz="18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sz="1800" dirty="0">
                          <a:latin typeface="Times New Roman" panose="02020603050405020304" pitchFamily="18" charset="0"/>
                          <a:ea typeface="Times"/>
                          <a:cs typeface="Times New Roman" panose="02020603050405020304" pitchFamily="18" charset="0"/>
                          <a:sym typeface="Times"/>
                        </a:rPr>
                        <a:t>I retrieved information, participated in coding to gather data, and contributed to the creation of both the presentation and the report.</a:t>
                      </a:r>
                      <a:endParaRPr sz="1800" dirty="0">
                        <a:latin typeface="Times New Roman" panose="02020603050405020304" pitchFamily="18" charset="0"/>
                        <a:ea typeface="Times"/>
                        <a:cs typeface="Times New Roman" panose="02020603050405020304" pitchFamily="18" charset="0"/>
                        <a:sym typeface="Times"/>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a5c2de5d90_4_84"/>
          <p:cNvSpPr txBox="1">
            <a:spLocks noGrp="1"/>
          </p:cNvSpPr>
          <p:nvPr>
            <p:ph type="body" idx="1"/>
          </p:nvPr>
        </p:nvSpPr>
        <p:spPr>
          <a:xfrm>
            <a:off x="3235325" y="2895953"/>
            <a:ext cx="8667900" cy="1285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4800"/>
              <a:buNone/>
            </a:pPr>
            <a:r>
              <a:rPr lang="en-US" sz="7200" dirty="0">
                <a:solidFill>
                  <a:srgbClr val="333333"/>
                </a:solidFill>
                <a:latin typeface="Times New Roman"/>
                <a:ea typeface="Times New Roman"/>
                <a:cs typeface="Times New Roman"/>
                <a:sym typeface="Times New Roman"/>
              </a:rPr>
              <a:t>Thank you</a:t>
            </a:r>
            <a:endParaRPr sz="7200" dirty="0">
              <a:latin typeface="Times New Roman"/>
              <a:ea typeface="Times New Roman"/>
              <a:cs typeface="Times New Roman"/>
              <a:sym typeface="Times New Roman"/>
            </a:endParaRPr>
          </a:p>
        </p:txBody>
      </p:sp>
      <p:sp>
        <p:nvSpPr>
          <p:cNvPr id="435" name="Google Shape;435;g2a5c2de5d90_4_84"/>
          <p:cNvSpPr txBox="1">
            <a:spLocks noGrp="1"/>
          </p:cNvSpPr>
          <p:nvPr>
            <p:ph type="body" idx="2"/>
          </p:nvPr>
        </p:nvSpPr>
        <p:spPr>
          <a:xfrm>
            <a:off x="796916" y="2204882"/>
            <a:ext cx="8667900" cy="2448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endParaRPr sz="2000" dirty="0">
              <a:latin typeface="Times New Roman"/>
              <a:ea typeface="Times New Roman"/>
              <a:cs typeface="Times New Roman"/>
              <a:sym typeface="Times New Roman"/>
            </a:endParaRPr>
          </a:p>
          <a:p>
            <a:pPr marL="0" lvl="0" indent="0" algn="l" rtl="0">
              <a:spcBef>
                <a:spcPts val="0"/>
              </a:spcBef>
              <a:spcAft>
                <a:spcPts val="0"/>
              </a:spcAft>
              <a:buSzPts val="144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a5c2de5d90_5_0"/>
          <p:cNvSpPr txBox="1">
            <a:spLocks noGrp="1"/>
          </p:cNvSpPr>
          <p:nvPr>
            <p:ph type="body" idx="1"/>
          </p:nvPr>
        </p:nvSpPr>
        <p:spPr>
          <a:xfrm>
            <a:off x="727576" y="371533"/>
            <a:ext cx="7552824" cy="674947"/>
          </a:xfrm>
          <a:prstGeom prst="rect">
            <a:avLst/>
          </a:prstGeom>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Clr>
                <a:schemeClr val="dk1"/>
              </a:buClr>
              <a:buSzPts val="275"/>
              <a:buFont typeface="Arial"/>
              <a:buNone/>
            </a:pPr>
            <a:r>
              <a:rPr lang="en-US" sz="4600" b="1" dirty="0">
                <a:solidFill>
                  <a:schemeClr val="dk1"/>
                </a:solidFill>
                <a:latin typeface="Times New Roman" panose="02020603050405020304" pitchFamily="18" charset="0"/>
                <a:ea typeface="Times"/>
                <a:cs typeface="Times New Roman" panose="02020603050405020304" pitchFamily="18" charset="0"/>
                <a:sym typeface="Times"/>
              </a:rPr>
              <a:t>BACKGROUND</a:t>
            </a:r>
            <a:endParaRPr sz="4600" b="1" dirty="0">
              <a:solidFill>
                <a:schemeClr val="dk1"/>
              </a:solidFill>
              <a:latin typeface="Times New Roman" panose="02020603050405020304" pitchFamily="18" charset="0"/>
              <a:ea typeface="Times"/>
              <a:cs typeface="Times New Roman" panose="02020603050405020304" pitchFamily="18" charset="0"/>
              <a:sym typeface="Times"/>
            </a:endParaRPr>
          </a:p>
          <a:p>
            <a:pPr marL="0" lvl="0" indent="0" algn="l" rtl="0">
              <a:spcBef>
                <a:spcPts val="1000"/>
              </a:spcBef>
              <a:spcAft>
                <a:spcPts val="0"/>
              </a:spcAft>
              <a:buNone/>
            </a:pPr>
            <a:endParaRPr dirty="0"/>
          </a:p>
        </p:txBody>
      </p:sp>
      <p:sp>
        <p:nvSpPr>
          <p:cNvPr id="234" name="Google Shape;234;g2a5c2de5d90_5_0"/>
          <p:cNvSpPr txBox="1">
            <a:spLocks noGrp="1"/>
          </p:cNvSpPr>
          <p:nvPr>
            <p:ph type="body" idx="2"/>
          </p:nvPr>
        </p:nvSpPr>
        <p:spPr>
          <a:xfrm>
            <a:off x="1154300" y="1179575"/>
            <a:ext cx="8667900" cy="5242500"/>
          </a:xfrm>
          <a:prstGeom prst="rect">
            <a:avLst/>
          </a:prstGeom>
        </p:spPr>
        <p:txBody>
          <a:bodyPr spcFirstLastPara="1" wrap="square" lIns="91425" tIns="45700" rIns="91425" bIns="45700" anchor="t" anchorCtr="0">
            <a:noAutofit/>
          </a:bodyPr>
          <a:lstStyle/>
          <a:p>
            <a:pPr marL="457200" lvl="0" indent="-355600" algn="just" rtl="0">
              <a:lnSpc>
                <a:spcPct val="150000"/>
              </a:lnSpc>
              <a:spcBef>
                <a:spcPts val="1000"/>
              </a:spcBef>
              <a:spcAft>
                <a:spcPts val="0"/>
              </a:spcAft>
              <a:buSzPts val="2000"/>
              <a:buFont typeface="Times"/>
              <a:buChar char="●"/>
            </a:pPr>
            <a:r>
              <a:rPr lang="en-US" sz="2000" dirty="0">
                <a:solidFill>
                  <a:srgbClr val="0D0D0D"/>
                </a:solidFill>
                <a:latin typeface="Times New Roman" panose="02020603050405020304" pitchFamily="18" charset="0"/>
                <a:ea typeface="Times"/>
                <a:cs typeface="Times New Roman" panose="02020603050405020304" pitchFamily="18" charset="0"/>
                <a:sym typeface="Times"/>
              </a:rPr>
              <a:t>Earlier evaluation of the research activities focused </a:t>
            </a:r>
            <a:r>
              <a:rPr lang="en-US" sz="2000" dirty="0">
                <a:solidFill>
                  <a:schemeClr val="dk1"/>
                </a:solidFill>
                <a:latin typeface="Times New Roman" panose="02020603050405020304" pitchFamily="18" charset="0"/>
                <a:ea typeface="Times"/>
                <a:cs typeface="Times New Roman" panose="02020603050405020304" pitchFamily="18" charset="0"/>
                <a:sym typeface="Times"/>
              </a:rPr>
              <a:t>on the frequency of the keywords, citation counts, and structural analysis</a:t>
            </a:r>
            <a:r>
              <a:rPr lang="en-US" sz="2000" dirty="0">
                <a:solidFill>
                  <a:srgbClr val="0D0D0D"/>
                </a:solidFill>
                <a:latin typeface="Times New Roman" panose="02020603050405020304" pitchFamily="18" charset="0"/>
                <a:ea typeface="Times"/>
                <a:cs typeface="Times New Roman" panose="02020603050405020304" pitchFamily="18" charset="0"/>
                <a:sym typeface="Times"/>
              </a:rPr>
              <a:t>. </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55600" algn="just" rtl="0">
              <a:lnSpc>
                <a:spcPct val="150000"/>
              </a:lnSpc>
              <a:spcBef>
                <a:spcPts val="0"/>
              </a:spcBef>
              <a:spcAft>
                <a:spcPts val="0"/>
              </a:spcAft>
              <a:buClr>
                <a:schemeClr val="dk1"/>
              </a:buClr>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The distinctiveness of these contributions lies in the incorporation of novel knowledge, methodologies, technologies, or insights that were previously unavailable or inadequately explored. </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55600" algn="just" rtl="0">
              <a:lnSpc>
                <a:spcPct val="150000"/>
              </a:lnSpc>
              <a:spcBef>
                <a:spcPts val="0"/>
              </a:spcBef>
              <a:spcAft>
                <a:spcPts val="0"/>
              </a:spcAft>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The contributions are a combination of </a:t>
            </a:r>
            <a:r>
              <a:rPr lang="en-US" sz="2000" b="1" dirty="0">
                <a:solidFill>
                  <a:schemeClr val="dk1"/>
                </a:solidFill>
                <a:latin typeface="Times New Roman" panose="02020603050405020304" pitchFamily="18" charset="0"/>
                <a:ea typeface="Times"/>
                <a:cs typeface="Times New Roman" panose="02020603050405020304" pitchFamily="18" charset="0"/>
                <a:sym typeface="Times"/>
              </a:rPr>
              <a:t>New Findings, Theoretical Insights, Critical Analysis.</a:t>
            </a:r>
            <a:r>
              <a:rPr lang="en-US" sz="2000" dirty="0">
                <a:solidFill>
                  <a:srgbClr val="0D0D0D"/>
                </a:solidFill>
                <a:latin typeface="Times New Roman" panose="02020603050405020304" pitchFamily="18" charset="0"/>
                <a:ea typeface="Times"/>
                <a:cs typeface="Times New Roman" panose="02020603050405020304" pitchFamily="18" charset="0"/>
                <a:sym typeface="Times"/>
              </a:rPr>
              <a:t>. </a:t>
            </a:r>
            <a:endParaRPr sz="2000" dirty="0">
              <a:solidFill>
                <a:srgbClr val="0D0D0D"/>
              </a:solidFill>
              <a:latin typeface="Times New Roman" panose="02020603050405020304" pitchFamily="18" charset="0"/>
              <a:ea typeface="Times"/>
              <a:cs typeface="Times New Roman" panose="02020603050405020304" pitchFamily="18" charset="0"/>
              <a:sym typeface="Times"/>
            </a:endParaRPr>
          </a:p>
          <a:p>
            <a:pPr marL="457200" lvl="0" indent="-355600" algn="l" rtl="0">
              <a:lnSpc>
                <a:spcPct val="150000"/>
              </a:lnSpc>
              <a:spcBef>
                <a:spcPts val="0"/>
              </a:spcBef>
              <a:spcAft>
                <a:spcPts val="0"/>
              </a:spcAft>
              <a:buClr>
                <a:schemeClr val="dk1"/>
              </a:buClr>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contributions add value to the academic community and may influence future research, shaping the direction of the field.</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a5c2de5d90_5_2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fontScale="90000"/>
          </a:bodyPr>
          <a:lstStyle/>
          <a:p>
            <a:pPr marL="0" lvl="0" indent="0" algn="l" rtl="0">
              <a:lnSpc>
                <a:spcPct val="90000"/>
              </a:lnSpc>
              <a:spcBef>
                <a:spcPts val="1000"/>
              </a:spcBef>
              <a:spcAft>
                <a:spcPts val="0"/>
              </a:spcAft>
              <a:buClr>
                <a:schemeClr val="dk1"/>
              </a:buClr>
              <a:buSzPts val="1100"/>
              <a:buFont typeface="Arial"/>
              <a:buNone/>
            </a:pPr>
            <a:r>
              <a:rPr lang="en-US" sz="4000" b="1" dirty="0">
                <a:solidFill>
                  <a:srgbClr val="0D0D0D"/>
                </a:solidFill>
                <a:latin typeface="Times New Roman" panose="02020603050405020304" pitchFamily="18" charset="0"/>
                <a:ea typeface="Times"/>
                <a:cs typeface="Times New Roman" panose="02020603050405020304" pitchFamily="18" charset="0"/>
                <a:sym typeface="Times"/>
              </a:rPr>
              <a:t>BACKGROUND</a:t>
            </a:r>
            <a:endParaRPr sz="4000" b="1" dirty="0">
              <a:solidFill>
                <a:srgbClr val="0D0D0D"/>
              </a:solidFill>
              <a:latin typeface="Times New Roman" panose="02020603050405020304" pitchFamily="18" charset="0"/>
              <a:ea typeface="Times"/>
              <a:cs typeface="Times New Roman" panose="02020603050405020304" pitchFamily="18" charset="0"/>
              <a:sym typeface="Times"/>
            </a:endParaRPr>
          </a:p>
          <a:p>
            <a:pPr marL="0" lvl="0" indent="0" algn="l" rtl="0">
              <a:lnSpc>
                <a:spcPct val="150000"/>
              </a:lnSpc>
              <a:spcBef>
                <a:spcPts val="0"/>
              </a:spcBef>
              <a:spcAft>
                <a:spcPts val="0"/>
              </a:spcAft>
              <a:buNone/>
            </a:pPr>
            <a:r>
              <a:rPr lang="en-US" sz="3000" b="1" dirty="0">
                <a:latin typeface="Times New Roman" panose="02020603050405020304" pitchFamily="18" charset="0"/>
                <a:ea typeface="Times"/>
                <a:cs typeface="Times New Roman" panose="02020603050405020304" pitchFamily="18" charset="0"/>
                <a:sym typeface="Times"/>
              </a:rPr>
              <a:t>Challenges of Contribution Sentences Classification</a:t>
            </a:r>
            <a:endParaRPr sz="3000" dirty="0">
              <a:latin typeface="Times New Roman" panose="02020603050405020304" pitchFamily="18" charset="0"/>
              <a:ea typeface="Times"/>
              <a:cs typeface="Times New Roman" panose="02020603050405020304" pitchFamily="18" charset="0"/>
              <a:sym typeface="Times"/>
            </a:endParaRPr>
          </a:p>
        </p:txBody>
      </p:sp>
      <p:sp>
        <p:nvSpPr>
          <p:cNvPr id="240" name="Google Shape;240;g2a5c2de5d90_5_2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55600" algn="l" rtl="0">
              <a:lnSpc>
                <a:spcPct val="150000"/>
              </a:lnSpc>
              <a:spcBef>
                <a:spcPts val="1000"/>
              </a:spcBef>
              <a:spcAft>
                <a:spcPts val="0"/>
              </a:spcAft>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The amount of data in these conferences is very large which makes it difficult to clean or perform web scraping in some conditions.</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55600" algn="l" rtl="0">
              <a:lnSpc>
                <a:spcPct val="150000"/>
              </a:lnSpc>
              <a:spcBef>
                <a:spcPts val="0"/>
              </a:spcBef>
              <a:spcAft>
                <a:spcPts val="0"/>
              </a:spcAft>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During the extraction it was difficult to get all the details regarding authors, their contributions and the year of their publication because of the large amount of input data in the conferences.</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55600" algn="l" rtl="0">
              <a:lnSpc>
                <a:spcPct val="150000"/>
              </a:lnSpc>
              <a:spcBef>
                <a:spcPts val="0"/>
              </a:spcBef>
              <a:spcAft>
                <a:spcPts val="0"/>
              </a:spcAft>
              <a:buSzPts val="2000"/>
              <a:buFont typeface="Times"/>
              <a:buChar char="●"/>
            </a:pPr>
            <a:r>
              <a:rPr lang="en-US" sz="2000" dirty="0">
                <a:solidFill>
                  <a:schemeClr val="dk1"/>
                </a:solidFill>
                <a:latin typeface="Times New Roman" panose="02020603050405020304" pitchFamily="18" charset="0"/>
                <a:ea typeface="Times"/>
                <a:cs typeface="Times New Roman" panose="02020603050405020304" pitchFamily="18" charset="0"/>
                <a:sym typeface="Times"/>
              </a:rPr>
              <a:t>Some of the conferences blocked the IP addresses of the network which made reading the data tough and code had runtime errors.</a:t>
            </a:r>
            <a:endParaRPr sz="2000"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0" algn="l" rtl="0">
              <a:spcBef>
                <a:spcPts val="1000"/>
              </a:spcBef>
              <a:spcAft>
                <a:spcPts val="0"/>
              </a:spcAft>
              <a:buNone/>
            </a:pPr>
            <a:endParaRPr dirty="0"/>
          </a:p>
        </p:txBody>
      </p:sp>
      <p:pic>
        <p:nvPicPr>
          <p:cNvPr id="241" name="Google Shape;241;g2a5c2de5d90_5_28"/>
          <p:cNvPicPr preferRelativeResize="0"/>
          <p:nvPr/>
        </p:nvPicPr>
        <p:blipFill rotWithShape="1">
          <a:blip r:embed="rId3">
            <a:alphaModFix/>
          </a:blip>
          <a:srcRect l="-6400" t="-9760" r="6400" b="9759"/>
          <a:stretch/>
        </p:blipFill>
        <p:spPr>
          <a:xfrm>
            <a:off x="10457800" y="198125"/>
            <a:ext cx="1428750" cy="78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a5c2de5d90_5_18"/>
          <p:cNvSpPr txBox="1">
            <a:spLocks noGrp="1"/>
          </p:cNvSpPr>
          <p:nvPr>
            <p:ph type="title"/>
          </p:nvPr>
        </p:nvSpPr>
        <p:spPr>
          <a:xfrm>
            <a:off x="677284" y="239675"/>
            <a:ext cx="8596800" cy="1320900"/>
          </a:xfrm>
          <a:prstGeom prst="rect">
            <a:avLst/>
          </a:prstGeom>
        </p:spPr>
        <p:txBody>
          <a:bodyPr spcFirstLastPara="1" wrap="square" lIns="91425" tIns="45700" rIns="91425" bIns="45700" anchor="t" anchorCtr="0">
            <a:normAutofit fontScale="90000"/>
          </a:bodyPr>
          <a:lstStyle/>
          <a:p>
            <a:pPr marL="0" lvl="0" indent="0" algn="l" rtl="0">
              <a:lnSpc>
                <a:spcPct val="115000"/>
              </a:lnSpc>
              <a:spcBef>
                <a:spcPts val="1000"/>
              </a:spcBef>
              <a:spcAft>
                <a:spcPts val="0"/>
              </a:spcAft>
              <a:buClr>
                <a:schemeClr val="dk1"/>
              </a:buClr>
              <a:buSzPts val="1100"/>
              <a:buFont typeface="Arial"/>
              <a:buNone/>
            </a:pPr>
            <a:r>
              <a:rPr lang="en-US" sz="4000" b="1" dirty="0">
                <a:solidFill>
                  <a:srgbClr val="0D0D0D"/>
                </a:solidFill>
                <a:latin typeface="Times"/>
                <a:ea typeface="Times"/>
                <a:cs typeface="Times"/>
                <a:sym typeface="Times"/>
              </a:rPr>
              <a:t>BACKGROUND</a:t>
            </a:r>
            <a:endParaRPr sz="4000" b="1" dirty="0">
              <a:solidFill>
                <a:srgbClr val="0D0D0D"/>
              </a:solidFill>
              <a:latin typeface="Times"/>
              <a:ea typeface="Times"/>
              <a:cs typeface="Times"/>
              <a:sym typeface="Times"/>
            </a:endParaRPr>
          </a:p>
          <a:p>
            <a:pPr marL="0" lvl="0" indent="0" algn="l" rtl="0">
              <a:lnSpc>
                <a:spcPct val="115000"/>
              </a:lnSpc>
              <a:spcBef>
                <a:spcPts val="0"/>
              </a:spcBef>
              <a:spcAft>
                <a:spcPts val="0"/>
              </a:spcAft>
              <a:buNone/>
            </a:pPr>
            <a:r>
              <a:rPr lang="en-US" sz="3333" b="1" dirty="0">
                <a:latin typeface="Times"/>
                <a:ea typeface="Times"/>
                <a:cs typeface="Times"/>
                <a:sym typeface="Times"/>
              </a:rPr>
              <a:t>Research Objects</a:t>
            </a:r>
            <a:endParaRPr sz="3333" b="1" dirty="0">
              <a:latin typeface="Times"/>
              <a:ea typeface="Times"/>
              <a:cs typeface="Times"/>
              <a:sym typeface="Times"/>
            </a:endParaRPr>
          </a:p>
        </p:txBody>
      </p:sp>
      <p:sp>
        <p:nvSpPr>
          <p:cNvPr id="247" name="Google Shape;247;g2a5c2de5d90_5_18"/>
          <p:cNvSpPr txBox="1">
            <a:spLocks noGrp="1"/>
          </p:cNvSpPr>
          <p:nvPr>
            <p:ph type="body" idx="1"/>
          </p:nvPr>
        </p:nvSpPr>
        <p:spPr>
          <a:xfrm>
            <a:off x="553525" y="1499600"/>
            <a:ext cx="9858600" cy="4480800"/>
          </a:xfrm>
          <a:prstGeom prst="rect">
            <a:avLst/>
          </a:prstGeom>
        </p:spPr>
        <p:txBody>
          <a:bodyPr spcFirstLastPara="1" wrap="square" lIns="91425" tIns="45700" rIns="91425" bIns="45700" anchor="t" anchorCtr="0">
            <a:noAutofit/>
          </a:bodyPr>
          <a:lstStyle/>
          <a:p>
            <a:pPr marL="457200" lvl="0" indent="-348869" algn="l" rtl="0">
              <a:lnSpc>
                <a:spcPct val="130000"/>
              </a:lnSpc>
              <a:spcBef>
                <a:spcPts val="1000"/>
              </a:spcBef>
              <a:spcAft>
                <a:spcPts val="0"/>
              </a:spcAft>
              <a:buSzPts val="1894"/>
              <a:buFont typeface="Times"/>
              <a:buChar char="●"/>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To collect the Research papers and author details from the conferences related to NLP/ML/AI  provided using Python web scraping.</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48869" algn="l" rtl="0">
              <a:lnSpc>
                <a:spcPct val="130000"/>
              </a:lnSpc>
              <a:spcBef>
                <a:spcPts val="0"/>
              </a:spcBef>
              <a:spcAft>
                <a:spcPts val="0"/>
              </a:spcAft>
              <a:buSzPts val="1894"/>
              <a:buFont typeface="Times"/>
              <a:buChar char="●"/>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Extract the contribution sentences using the rule-based method. Clean the extracted data.</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48869" algn="l" rtl="0">
              <a:lnSpc>
                <a:spcPct val="130000"/>
              </a:lnSpc>
              <a:spcBef>
                <a:spcPts val="0"/>
              </a:spcBef>
              <a:spcAft>
                <a:spcPts val="0"/>
              </a:spcAft>
              <a:buSzPts val="1894"/>
              <a:buFont typeface="Times"/>
              <a:buChar char="●"/>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 Train the SCI- BERT model on data from the high-quality contributions dataset. </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48869" algn="l" rtl="0">
              <a:lnSpc>
                <a:spcPct val="130000"/>
              </a:lnSpc>
              <a:spcBef>
                <a:spcPts val="0"/>
              </a:spcBef>
              <a:spcAft>
                <a:spcPts val="0"/>
              </a:spcAft>
              <a:buSzPts val="1894"/>
              <a:buFont typeface="Times"/>
              <a:buChar char="●"/>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 Use GPT-2 to train and Evaluate the model and predict the contributions. </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348869" algn="l" rtl="0">
              <a:lnSpc>
                <a:spcPct val="130000"/>
              </a:lnSpc>
              <a:spcBef>
                <a:spcPts val="0"/>
              </a:spcBef>
              <a:spcAft>
                <a:spcPts val="0"/>
              </a:spcAft>
              <a:buSzPts val="1894"/>
              <a:buFont typeface="Times"/>
              <a:buChar char="●"/>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Create high-quality data which is classified into 6 different contribution categories which are</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0" algn="l" rtl="0">
              <a:lnSpc>
                <a:spcPct val="130000"/>
              </a:lnSpc>
              <a:spcBef>
                <a:spcPts val="1000"/>
              </a:spcBef>
              <a:spcAft>
                <a:spcPts val="0"/>
              </a:spcAft>
              <a:buSzPts val="935"/>
              <a:buNone/>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1. Algorithms/ Methods Construction or Optimization</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0" algn="l" rtl="0">
              <a:lnSpc>
                <a:spcPct val="130000"/>
              </a:lnSpc>
              <a:spcBef>
                <a:spcPts val="1000"/>
              </a:spcBef>
              <a:spcAft>
                <a:spcPts val="0"/>
              </a:spcAft>
              <a:buSzPts val="935"/>
              <a:buNone/>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2. Performance Evaluation 	3. Model Construction or Optimization</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0" algn="l" rtl="0">
              <a:lnSpc>
                <a:spcPct val="130000"/>
              </a:lnSpc>
              <a:spcBef>
                <a:spcPts val="1000"/>
              </a:spcBef>
              <a:spcAft>
                <a:spcPts val="0"/>
              </a:spcAft>
              <a:buSzPts val="935"/>
              <a:buNone/>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4. Data Creation or Resources   5. Applications</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457200" lvl="0" indent="0" algn="l" rtl="0">
              <a:lnSpc>
                <a:spcPct val="130000"/>
              </a:lnSpc>
              <a:spcBef>
                <a:spcPts val="1000"/>
              </a:spcBef>
              <a:spcAft>
                <a:spcPts val="0"/>
              </a:spcAft>
              <a:buSzPts val="935"/>
              <a:buNone/>
            </a:pPr>
            <a:r>
              <a:rPr lang="en-US" sz="2029" dirty="0">
                <a:solidFill>
                  <a:schemeClr val="dk1"/>
                </a:solidFill>
                <a:latin typeface="Times New Roman" panose="02020603050405020304" pitchFamily="18" charset="0"/>
                <a:ea typeface="Times"/>
                <a:cs typeface="Times New Roman" panose="02020603050405020304" pitchFamily="18" charset="0"/>
                <a:sym typeface="Times"/>
              </a:rPr>
              <a:t>6. Theory Proposal</a:t>
            </a:r>
            <a:endParaRPr sz="2029" dirty="0">
              <a:solidFill>
                <a:schemeClr val="dk1"/>
              </a:solidFill>
              <a:latin typeface="Times New Roman" panose="02020603050405020304" pitchFamily="18" charset="0"/>
              <a:ea typeface="Times"/>
              <a:cs typeface="Times New Roman" panose="02020603050405020304" pitchFamily="18" charset="0"/>
              <a:sym typeface="Times"/>
            </a:endParaRPr>
          </a:p>
          <a:p>
            <a:pPr marL="0" lvl="0" indent="0" algn="l" rtl="0">
              <a:lnSpc>
                <a:spcPct val="80000"/>
              </a:lnSpc>
              <a:spcBef>
                <a:spcPts val="1000"/>
              </a:spcBef>
              <a:spcAft>
                <a:spcPts val="0"/>
              </a:spcAft>
              <a:buSzPts val="935"/>
              <a:buNone/>
            </a:pPr>
            <a:endParaRPr sz="1530" dirty="0"/>
          </a:p>
        </p:txBody>
      </p:sp>
      <p:pic>
        <p:nvPicPr>
          <p:cNvPr id="248" name="Google Shape;248;g2a5c2de5d90_5_18"/>
          <p:cNvPicPr preferRelativeResize="0"/>
          <p:nvPr/>
        </p:nvPicPr>
        <p:blipFill rotWithShape="1">
          <a:blip r:embed="rId3">
            <a:alphaModFix/>
          </a:blip>
          <a:srcRect l="-6400" t="-9760" r="6400" b="9759"/>
          <a:stretch/>
        </p:blipFill>
        <p:spPr>
          <a:xfrm>
            <a:off x="10457800" y="198125"/>
            <a:ext cx="1428750" cy="78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a5c2de5d90_3_0"/>
          <p:cNvSpPr txBox="1">
            <a:spLocks noGrp="1"/>
          </p:cNvSpPr>
          <p:nvPr>
            <p:ph type="title"/>
          </p:nvPr>
        </p:nvSpPr>
        <p:spPr>
          <a:xfrm>
            <a:off x="677325" y="270375"/>
            <a:ext cx="8596800" cy="725100"/>
          </a:xfrm>
          <a:prstGeom prst="rect">
            <a:avLst/>
          </a:prstGeom>
        </p:spPr>
        <p:txBody>
          <a:bodyPr spcFirstLastPara="1" wrap="square" lIns="91425" tIns="45700" rIns="91425" bIns="45700" anchor="ctr" anchorCtr="0">
            <a:normAutofit fontScale="90000"/>
          </a:bodyPr>
          <a:lstStyle/>
          <a:p>
            <a:pPr marL="0" lvl="0" indent="0" algn="l" rtl="0">
              <a:lnSpc>
                <a:spcPct val="150000"/>
              </a:lnSpc>
              <a:spcBef>
                <a:spcPts val="1000"/>
              </a:spcBef>
              <a:spcAft>
                <a:spcPts val="0"/>
              </a:spcAft>
              <a:buNone/>
            </a:pPr>
            <a:r>
              <a:rPr lang="en-US" sz="4059" b="1" dirty="0">
                <a:solidFill>
                  <a:schemeClr val="dk1"/>
                </a:solidFill>
                <a:latin typeface="Times New Roman"/>
                <a:ea typeface="Times New Roman"/>
                <a:cs typeface="Times New Roman"/>
                <a:sym typeface="Times New Roman"/>
              </a:rPr>
              <a:t>Related </a:t>
            </a:r>
            <a:r>
              <a:rPr lang="en-US" sz="4400" b="1" dirty="0">
                <a:solidFill>
                  <a:schemeClr val="dk1"/>
                </a:solidFill>
                <a:latin typeface="Times New Roman"/>
                <a:ea typeface="Times New Roman"/>
                <a:cs typeface="Times New Roman"/>
                <a:sym typeface="Times New Roman"/>
              </a:rPr>
              <a:t>Work</a:t>
            </a:r>
            <a:endParaRPr sz="4400" b="1" dirty="0">
              <a:latin typeface="Times New Roman"/>
              <a:ea typeface="Times New Roman"/>
              <a:cs typeface="Times New Roman"/>
              <a:sym typeface="Times New Roman"/>
            </a:endParaRPr>
          </a:p>
        </p:txBody>
      </p:sp>
      <p:sp>
        <p:nvSpPr>
          <p:cNvPr id="254" name="Google Shape;254;g2a5c2de5d90_3_0"/>
          <p:cNvSpPr txBox="1">
            <a:spLocks noGrp="1"/>
          </p:cNvSpPr>
          <p:nvPr>
            <p:ph type="body" idx="1"/>
          </p:nvPr>
        </p:nvSpPr>
        <p:spPr>
          <a:xfrm>
            <a:off x="509700" y="1245000"/>
            <a:ext cx="9323100" cy="5613000"/>
          </a:xfrm>
          <a:prstGeom prst="rect">
            <a:avLst/>
          </a:prstGeom>
        </p:spPr>
        <p:txBody>
          <a:bodyPr spcFirstLastPara="1" wrap="square" lIns="91425" tIns="45700" rIns="91425" bIns="45700" anchor="t" anchorCtr="0">
            <a:normAutofit/>
          </a:bodyPr>
          <a:lstStyle/>
          <a:p>
            <a:pPr marL="457200" lvl="0" indent="-355600" algn="just" rtl="0">
              <a:spcBef>
                <a:spcPts val="1000"/>
              </a:spcBef>
              <a:spcAft>
                <a:spcPts val="0"/>
              </a:spcAft>
              <a:buSzPts val="2000"/>
              <a:buFont typeface="Times New Roman"/>
              <a:buChar char="●"/>
            </a:pPr>
            <a:r>
              <a:rPr lang="en-US" sz="2000" dirty="0">
                <a:solidFill>
                  <a:schemeClr val="dk1"/>
                </a:solidFill>
                <a:highlight>
                  <a:srgbClr val="FFFFFF"/>
                </a:highlight>
                <a:latin typeface="Times New Roman"/>
                <a:ea typeface="Times New Roman"/>
                <a:cs typeface="Times New Roman"/>
                <a:sym typeface="Times New Roman"/>
              </a:rPr>
              <a:t>Presenting MIND, a pivotal news recommendation dataset, revealing the crucial role of content understanding and user modeling, demonstrating NLP techniques' effectiveness for enhanced recommendation performance (</a:t>
            </a:r>
            <a:r>
              <a:rPr lang="en-US" sz="2000" dirty="0" err="1">
                <a:solidFill>
                  <a:schemeClr val="dk1"/>
                </a:solidFill>
                <a:highlight>
                  <a:srgbClr val="FFFFFF"/>
                </a:highlight>
                <a:latin typeface="Times New Roman"/>
                <a:ea typeface="Times New Roman"/>
                <a:cs typeface="Times New Roman"/>
                <a:sym typeface="Times New Roman"/>
              </a:rPr>
              <a:t>Fangzhao</a:t>
            </a:r>
            <a:r>
              <a:rPr lang="en-US" sz="2000" dirty="0">
                <a:solidFill>
                  <a:schemeClr val="dk1"/>
                </a:solidFill>
                <a:highlight>
                  <a:srgbClr val="FFFFFF"/>
                </a:highlight>
                <a:latin typeface="Times New Roman"/>
                <a:ea typeface="Times New Roman"/>
                <a:cs typeface="Times New Roman"/>
                <a:sym typeface="Times New Roman"/>
              </a:rPr>
              <a:t> Wu et al., 2020).</a:t>
            </a:r>
            <a:endParaRPr sz="2000" dirty="0">
              <a:solidFill>
                <a:schemeClr val="dk1"/>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dirty="0">
                <a:solidFill>
                  <a:schemeClr val="dk1"/>
                </a:solidFill>
                <a:highlight>
                  <a:srgbClr val="FFFFFF"/>
                </a:highlight>
                <a:latin typeface="Times New Roman"/>
                <a:ea typeface="Times New Roman"/>
                <a:cs typeface="Times New Roman"/>
                <a:sym typeface="Times New Roman"/>
              </a:rPr>
              <a:t>Enhancing NLP federated learning with </a:t>
            </a:r>
            <a:r>
              <a:rPr lang="en-US" sz="2000" dirty="0" err="1">
                <a:solidFill>
                  <a:schemeClr val="dk1"/>
                </a:solidFill>
                <a:highlight>
                  <a:srgbClr val="FFFFFF"/>
                </a:highlight>
                <a:latin typeface="Times New Roman"/>
                <a:ea typeface="Times New Roman"/>
                <a:cs typeface="Times New Roman"/>
                <a:sym typeface="Times New Roman"/>
              </a:rPr>
              <a:t>FedID</a:t>
            </a:r>
            <a:r>
              <a:rPr lang="en-US" sz="2000" dirty="0">
                <a:solidFill>
                  <a:schemeClr val="dk1"/>
                </a:solidFill>
                <a:highlight>
                  <a:srgbClr val="FFFFFF"/>
                </a:highlight>
                <a:latin typeface="Times New Roman"/>
                <a:ea typeface="Times New Roman"/>
                <a:cs typeface="Times New Roman"/>
                <a:sym typeface="Times New Roman"/>
              </a:rPr>
              <a:t>, address user data privacy concerns, rectify confirmation bias using server-retained labeled data, achieving superior results in homogeneous and heterogeneous scenarios (</a:t>
            </a:r>
            <a:r>
              <a:rPr lang="en-US" sz="2000" dirty="0" err="1">
                <a:solidFill>
                  <a:schemeClr val="dk1"/>
                </a:solidFill>
                <a:highlight>
                  <a:srgbClr val="FFFFFF"/>
                </a:highlight>
                <a:latin typeface="Times New Roman"/>
                <a:ea typeface="Times New Roman"/>
                <a:cs typeface="Times New Roman"/>
                <a:sym typeface="Times New Roman"/>
              </a:rPr>
              <a:t>Xinge</a:t>
            </a:r>
            <a:r>
              <a:rPr lang="en-US" sz="2000" dirty="0">
                <a:solidFill>
                  <a:schemeClr val="dk1"/>
                </a:solidFill>
                <a:highlight>
                  <a:srgbClr val="FFFFFF"/>
                </a:highlight>
                <a:latin typeface="Times New Roman"/>
                <a:ea typeface="Times New Roman"/>
                <a:cs typeface="Times New Roman"/>
                <a:sym typeface="Times New Roman"/>
              </a:rPr>
              <a:t> Ma et al., 2021).</a:t>
            </a:r>
            <a:endParaRPr sz="2000" dirty="0">
              <a:solidFill>
                <a:schemeClr val="dk1"/>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dirty="0">
                <a:solidFill>
                  <a:schemeClr val="dk1"/>
                </a:solidFill>
                <a:highlight>
                  <a:srgbClr val="FFFFFF"/>
                </a:highlight>
                <a:latin typeface="Times New Roman"/>
                <a:ea typeface="Times New Roman"/>
                <a:cs typeface="Times New Roman"/>
                <a:sym typeface="Times New Roman"/>
              </a:rPr>
              <a:t>Fine-grained annotation scheme with six categories for research contributions, SCI-BERT outperforms classic ML models, dataset publicly available (Chen et al., 2022).</a:t>
            </a:r>
            <a:endParaRPr sz="2000" dirty="0">
              <a:solidFill>
                <a:schemeClr val="dk1"/>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dirty="0">
                <a:solidFill>
                  <a:schemeClr val="dk1"/>
                </a:solidFill>
                <a:highlight>
                  <a:srgbClr val="FFFFFF"/>
                </a:highlight>
                <a:latin typeface="Times New Roman"/>
                <a:ea typeface="Times New Roman"/>
                <a:cs typeface="Times New Roman"/>
                <a:sym typeface="Times New Roman"/>
              </a:rPr>
              <a:t>Introducing CSL, a pioneering Chinese Scientific Literature dataset, address the gap in Chinese scientific NLP. It serves as a crucial resource and benchmark for tasks like summarization, keyword generation, and text classification  (</a:t>
            </a:r>
            <a:r>
              <a:rPr lang="en-US" sz="2000" dirty="0" err="1">
                <a:solidFill>
                  <a:schemeClr val="dk1"/>
                </a:solidFill>
                <a:highlight>
                  <a:srgbClr val="FFFFFF"/>
                </a:highlight>
                <a:latin typeface="Times New Roman"/>
                <a:ea typeface="Times New Roman"/>
                <a:cs typeface="Times New Roman"/>
                <a:sym typeface="Times New Roman"/>
              </a:rPr>
              <a:t>Yudong</a:t>
            </a:r>
            <a:r>
              <a:rPr lang="en-US" sz="2000" dirty="0">
                <a:solidFill>
                  <a:schemeClr val="dk1"/>
                </a:solidFill>
                <a:highlight>
                  <a:srgbClr val="FFFFFF"/>
                </a:highlight>
                <a:latin typeface="Times New Roman"/>
                <a:ea typeface="Times New Roman"/>
                <a:cs typeface="Times New Roman"/>
                <a:sym typeface="Times New Roman"/>
              </a:rPr>
              <a:t> Li et al., 2022)</a:t>
            </a:r>
            <a:endParaRPr sz="2000" dirty="0">
              <a:solidFill>
                <a:schemeClr val="dk1"/>
              </a:solidFill>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dirty="0">
                <a:solidFill>
                  <a:schemeClr val="dk1"/>
                </a:solidFill>
                <a:highlight>
                  <a:srgbClr val="FFFFFF"/>
                </a:highlight>
                <a:latin typeface="Times New Roman"/>
                <a:ea typeface="Times New Roman"/>
                <a:cs typeface="Times New Roman"/>
                <a:sym typeface="Times New Roman"/>
              </a:rPr>
              <a:t>Scientific literature novelty framework contribution sentence analysis, deep learning models, and cloud similarity algorithm outperform semantic novelty measurement on ICLR dataset (Wang et al., 2023).</a:t>
            </a:r>
            <a:endParaRPr sz="2000" dirty="0">
              <a:solidFill>
                <a:schemeClr val="dk1"/>
              </a:solidFill>
              <a:highlight>
                <a:srgbClr val="FFFFFF"/>
              </a:highlight>
              <a:latin typeface="Times New Roman"/>
              <a:ea typeface="Times New Roman"/>
              <a:cs typeface="Times New Roman"/>
              <a:sym typeface="Times New Roman"/>
            </a:endParaRPr>
          </a:p>
          <a:p>
            <a:pPr marL="457200" lvl="0" indent="0" algn="l" rtl="0">
              <a:spcBef>
                <a:spcPts val="1000"/>
              </a:spcBef>
              <a:spcAft>
                <a:spcPts val="0"/>
              </a:spcAft>
              <a:buNone/>
            </a:pPr>
            <a:endParaRPr sz="2000" dirty="0">
              <a:solidFill>
                <a:schemeClr val="dk1"/>
              </a:solidFill>
              <a:highlight>
                <a:srgbClr val="FFFFFF"/>
              </a:highlight>
              <a:latin typeface="Times New Roman"/>
              <a:ea typeface="Times New Roman"/>
              <a:cs typeface="Times New Roman"/>
              <a:sym typeface="Times New Roman"/>
            </a:endParaRPr>
          </a:p>
        </p:txBody>
      </p:sp>
      <p:pic>
        <p:nvPicPr>
          <p:cNvPr id="255" name="Google Shape;255;g2a5c2de5d90_3_0"/>
          <p:cNvPicPr preferRelativeResize="0"/>
          <p:nvPr/>
        </p:nvPicPr>
        <p:blipFill rotWithShape="1">
          <a:blip r:embed="rId3">
            <a:alphaModFix/>
          </a:blip>
          <a:srcRect l="-6400" t="-9760" r="6400" b="9759"/>
          <a:stretch/>
        </p:blipFill>
        <p:spPr>
          <a:xfrm>
            <a:off x="10457800" y="198125"/>
            <a:ext cx="1428750" cy="78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
          <p:cNvSpPr txBox="1">
            <a:spLocks noGrp="1"/>
          </p:cNvSpPr>
          <p:nvPr>
            <p:ph type="body" idx="1"/>
          </p:nvPr>
        </p:nvSpPr>
        <p:spPr>
          <a:xfrm>
            <a:off x="781686" y="335438"/>
            <a:ext cx="8667751" cy="87344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200"/>
              <a:buNone/>
            </a:pPr>
            <a:r>
              <a:rPr lang="en-US" sz="3600" b="1" dirty="0">
                <a:solidFill>
                  <a:schemeClr val="dk1"/>
                </a:solidFill>
                <a:latin typeface="Times New Roman"/>
                <a:ea typeface="Times New Roman"/>
                <a:cs typeface="Times New Roman"/>
                <a:sym typeface="Times New Roman"/>
              </a:rPr>
              <a:t>Methodology</a:t>
            </a:r>
            <a:endParaRPr sz="3600" b="1" dirty="0"/>
          </a:p>
        </p:txBody>
      </p:sp>
      <p:pic>
        <p:nvPicPr>
          <p:cNvPr id="3" name="Picture 2">
            <a:extLst>
              <a:ext uri="{FF2B5EF4-FFF2-40B4-BE49-F238E27FC236}">
                <a16:creationId xmlns:a16="http://schemas.microsoft.com/office/drawing/2014/main" id="{0216A928-317F-1E7F-5C6D-F372369BD0A6}"/>
              </a:ext>
            </a:extLst>
          </p:cNvPr>
          <p:cNvPicPr>
            <a:picLocks noChangeAspect="1"/>
          </p:cNvPicPr>
          <p:nvPr/>
        </p:nvPicPr>
        <p:blipFill>
          <a:blip r:embed="rId3"/>
          <a:stretch>
            <a:fillRect/>
          </a:stretch>
        </p:blipFill>
        <p:spPr>
          <a:xfrm>
            <a:off x="4395652" y="335439"/>
            <a:ext cx="4809308" cy="6187124"/>
          </a:xfrm>
          <a:prstGeom prst="rect">
            <a:avLst/>
          </a:prstGeom>
        </p:spPr>
      </p:pic>
      <p:sp>
        <p:nvSpPr>
          <p:cNvPr id="4" name="TextBox 3">
            <a:extLst>
              <a:ext uri="{FF2B5EF4-FFF2-40B4-BE49-F238E27FC236}">
                <a16:creationId xmlns:a16="http://schemas.microsoft.com/office/drawing/2014/main" id="{EDD4CDC3-D526-2EFA-ABBE-4AE22F2CC0D9}"/>
              </a:ext>
            </a:extLst>
          </p:cNvPr>
          <p:cNvSpPr txBox="1"/>
          <p:nvPr/>
        </p:nvSpPr>
        <p:spPr>
          <a:xfrm>
            <a:off x="426720" y="1054991"/>
            <a:ext cx="4673600" cy="707886"/>
          </a:xfrm>
          <a:prstGeom prst="rect">
            <a:avLst/>
          </a:prstGeom>
          <a:noFill/>
        </p:spPr>
        <p:txBody>
          <a:bodyPr wrap="square" rtlCol="0">
            <a:spAutoFit/>
          </a:bodyPr>
          <a:lstStyle/>
          <a:p>
            <a:r>
              <a:rPr lang="en-US" sz="2000" dirty="0">
                <a:solidFill>
                  <a:schemeClr val="tx1"/>
                </a:solidFill>
                <a:latin typeface="Times New Roman" panose="02020603050405020304" pitchFamily="18" charset="0"/>
                <a:cs typeface="Times New Roman" panose="02020603050405020304" pitchFamily="18" charset="0"/>
              </a:rPr>
              <a:t>Flow chart showing the steps followed</a:t>
            </a:r>
          </a:p>
          <a:p>
            <a:r>
              <a:rPr lang="en-US" sz="2000" dirty="0">
                <a:solidFill>
                  <a:schemeClr val="tx1"/>
                </a:solidFill>
                <a:latin typeface="Times New Roman" panose="02020603050405020304" pitchFamily="18" charset="0"/>
                <a:cs typeface="Times New Roman" panose="02020603050405020304" pitchFamily="18" charset="0"/>
              </a:rPr>
              <a:t> for the contributions classification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a5bf2cc2f4_1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Arial"/>
              <a:buNone/>
            </a:pPr>
            <a:r>
              <a:rPr lang="en-US" b="1" dirty="0">
                <a:solidFill>
                  <a:schemeClr val="dk1"/>
                </a:solidFill>
                <a:latin typeface="Times New Roman"/>
                <a:ea typeface="Times New Roman"/>
                <a:cs typeface="Times New Roman"/>
                <a:sym typeface="Times New Roman"/>
              </a:rPr>
              <a:t>Methodology</a:t>
            </a:r>
            <a:endParaRPr b="1" dirty="0"/>
          </a:p>
        </p:txBody>
      </p:sp>
      <p:sp>
        <p:nvSpPr>
          <p:cNvPr id="295" name="Google Shape;295;g2a5bf2cc2f4_1_0"/>
          <p:cNvSpPr txBox="1">
            <a:spLocks noGrp="1"/>
          </p:cNvSpPr>
          <p:nvPr>
            <p:ph type="body" idx="1"/>
          </p:nvPr>
        </p:nvSpPr>
        <p:spPr>
          <a:xfrm>
            <a:off x="677325" y="1551003"/>
            <a:ext cx="8596800" cy="47646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sz="3200" b="1" dirty="0">
                <a:solidFill>
                  <a:schemeClr val="dk1"/>
                </a:solidFill>
                <a:latin typeface="Times New Roman"/>
                <a:ea typeface="Times New Roman"/>
                <a:cs typeface="Times New Roman"/>
                <a:sym typeface="Times New Roman"/>
              </a:rPr>
              <a:t>Web Scraping</a:t>
            </a:r>
            <a:endParaRPr sz="3200" b="1"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3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r>
              <a:rPr lang="en-US" sz="2200" dirty="0" err="1">
                <a:solidFill>
                  <a:schemeClr val="dk1"/>
                </a:solidFill>
                <a:latin typeface="Times New Roman"/>
                <a:ea typeface="Times New Roman"/>
                <a:cs typeface="Times New Roman"/>
                <a:sym typeface="Times New Roman"/>
              </a:rPr>
              <a:t>CoNLL</a:t>
            </a:r>
            <a:r>
              <a:rPr lang="en-US" sz="2200" dirty="0">
                <a:solidFill>
                  <a:schemeClr val="dk1"/>
                </a:solidFill>
                <a:latin typeface="Times New Roman"/>
                <a:ea typeface="Times New Roman"/>
                <a:cs typeface="Times New Roman"/>
                <a:sym typeface="Times New Roman"/>
              </a:rPr>
              <a:t>- Conference on Computational Natural Language Learning</a:t>
            </a:r>
            <a:endParaRPr sz="2200" dirty="0">
              <a:solidFill>
                <a:schemeClr val="dk1"/>
              </a:solidFill>
              <a:highlight>
                <a:srgbClr val="F8F8F8"/>
              </a:highlight>
              <a:latin typeface="Times New Roman"/>
              <a:ea typeface="Times New Roman"/>
              <a:cs typeface="Times New Roman"/>
              <a:sym typeface="Times New Roman"/>
            </a:endParaRPr>
          </a:p>
          <a:p>
            <a:pPr marL="0" lvl="0" indent="0" algn="l" rtl="0">
              <a:spcBef>
                <a:spcPts val="1000"/>
              </a:spcBef>
              <a:spcAft>
                <a:spcPts val="0"/>
              </a:spcAft>
              <a:buNone/>
            </a:pPr>
            <a:r>
              <a:rPr lang="en-US" sz="2200" dirty="0" err="1">
                <a:solidFill>
                  <a:schemeClr val="dk1"/>
                </a:solidFill>
                <a:latin typeface="Times New Roman"/>
                <a:ea typeface="Times New Roman"/>
                <a:cs typeface="Times New Roman"/>
                <a:sym typeface="Times New Roman"/>
              </a:rPr>
              <a:t>EmNLP</a:t>
            </a:r>
            <a:r>
              <a:rPr lang="en-US" sz="2200" dirty="0">
                <a:solidFill>
                  <a:schemeClr val="dk1"/>
                </a:solidFill>
                <a:latin typeface="Times New Roman"/>
                <a:ea typeface="Times New Roman"/>
                <a:cs typeface="Times New Roman"/>
                <a:sym typeface="Times New Roman"/>
              </a:rPr>
              <a:t>-Empirical Methods in Natural Language Processing</a:t>
            </a: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r>
              <a:rPr lang="en-US" sz="2200" dirty="0">
                <a:solidFill>
                  <a:schemeClr val="dk1"/>
                </a:solidFill>
                <a:latin typeface="Times New Roman"/>
                <a:ea typeface="Times New Roman"/>
                <a:cs typeface="Times New Roman"/>
                <a:sym typeface="Times New Roman"/>
              </a:rPr>
              <a:t>JMLR- Journal of Machine Learning Research</a:t>
            </a: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2200" dirty="0">
              <a:solidFill>
                <a:schemeClr val="dk1"/>
              </a:solidFill>
              <a:latin typeface="Times New Roman"/>
              <a:ea typeface="Times New Roman"/>
              <a:cs typeface="Times New Roman"/>
              <a:sym typeface="Times New Roman"/>
            </a:endParaRPr>
          </a:p>
          <a:p>
            <a:pPr marL="457200" lvl="0" indent="-336677" algn="l" rtl="0">
              <a:lnSpc>
                <a:spcPct val="150000"/>
              </a:lnSpc>
              <a:spcBef>
                <a:spcPts val="1000"/>
              </a:spcBef>
              <a:spcAft>
                <a:spcPts val="0"/>
              </a:spcAft>
              <a:buClr>
                <a:schemeClr val="dk1"/>
              </a:buClr>
              <a:buSzPct val="83636"/>
              <a:buFont typeface="Times New Roman"/>
              <a:buChar char="►"/>
            </a:pPr>
            <a:r>
              <a:rPr lang="en-US" sz="2200" dirty="0">
                <a:solidFill>
                  <a:schemeClr val="dk1"/>
                </a:solidFill>
                <a:latin typeface="Times New Roman"/>
                <a:ea typeface="Times New Roman"/>
                <a:cs typeface="Times New Roman"/>
                <a:sym typeface="Times New Roman"/>
              </a:rPr>
              <a:t>extracted Conference papers From 2013-2023 </a:t>
            </a:r>
            <a:endParaRPr sz="2200" dirty="0">
              <a:solidFill>
                <a:schemeClr val="dk1"/>
              </a:solidFill>
              <a:latin typeface="Times New Roman"/>
              <a:ea typeface="Times New Roman"/>
              <a:cs typeface="Times New Roman"/>
              <a:sym typeface="Times New Roman"/>
            </a:endParaRPr>
          </a:p>
          <a:p>
            <a:pPr marL="457200" lvl="0" indent="-336677" algn="l" rtl="0">
              <a:lnSpc>
                <a:spcPct val="150000"/>
              </a:lnSpc>
              <a:spcBef>
                <a:spcPts val="0"/>
              </a:spcBef>
              <a:spcAft>
                <a:spcPts val="0"/>
              </a:spcAft>
              <a:buClr>
                <a:schemeClr val="dk1"/>
              </a:buClr>
              <a:buSzPct val="83636"/>
              <a:buFont typeface="Times New Roman"/>
              <a:buChar char="►"/>
            </a:pPr>
            <a:r>
              <a:rPr lang="en-US" sz="2200" dirty="0">
                <a:solidFill>
                  <a:schemeClr val="dk1"/>
                </a:solidFill>
                <a:latin typeface="Times New Roman"/>
                <a:ea typeface="Times New Roman"/>
                <a:cs typeface="Times New Roman"/>
                <a:sym typeface="Times New Roman"/>
              </a:rPr>
              <a:t>Python Package </a:t>
            </a:r>
            <a:r>
              <a:rPr lang="en-US" sz="2200" dirty="0" err="1">
                <a:solidFill>
                  <a:schemeClr val="dk1"/>
                </a:solidFill>
                <a:latin typeface="Times New Roman"/>
                <a:ea typeface="Times New Roman"/>
                <a:cs typeface="Times New Roman"/>
                <a:sym typeface="Times New Roman"/>
              </a:rPr>
              <a:t>Beautifulsoup</a:t>
            </a:r>
            <a:r>
              <a:rPr lang="en-US" sz="2200" dirty="0">
                <a:solidFill>
                  <a:schemeClr val="dk1"/>
                </a:solidFill>
                <a:latin typeface="Times New Roman"/>
                <a:ea typeface="Times New Roman"/>
                <a:cs typeface="Times New Roman"/>
                <a:sym typeface="Times New Roman"/>
              </a:rPr>
              <a:t> is used</a:t>
            </a:r>
            <a:endParaRPr sz="2200" dirty="0">
              <a:solidFill>
                <a:schemeClr val="dk1"/>
              </a:solidFill>
              <a:latin typeface="Times New Roman"/>
              <a:ea typeface="Times New Roman"/>
              <a:cs typeface="Times New Roman"/>
              <a:sym typeface="Times New Roman"/>
            </a:endParaRPr>
          </a:p>
          <a:p>
            <a:pPr marL="457200" lvl="0" indent="-336677" algn="l" rtl="0">
              <a:lnSpc>
                <a:spcPct val="150000"/>
              </a:lnSpc>
              <a:spcBef>
                <a:spcPts val="0"/>
              </a:spcBef>
              <a:spcAft>
                <a:spcPts val="0"/>
              </a:spcAft>
              <a:buClr>
                <a:schemeClr val="dk1"/>
              </a:buClr>
              <a:buSzPct val="83636"/>
              <a:buFont typeface="Times New Roman"/>
              <a:buChar char="►"/>
            </a:pPr>
            <a:r>
              <a:rPr lang="en-US" sz="2200" dirty="0">
                <a:solidFill>
                  <a:schemeClr val="dk1"/>
                </a:solidFill>
                <a:latin typeface="Times New Roman"/>
                <a:ea typeface="Times New Roman"/>
                <a:cs typeface="Times New Roman"/>
                <a:sym typeface="Times New Roman"/>
              </a:rPr>
              <a:t>requests library to make an HTTP request to the provided URL</a:t>
            </a:r>
            <a:endParaRPr sz="2200" dirty="0">
              <a:solidFill>
                <a:schemeClr val="dk1"/>
              </a:solidFill>
              <a:latin typeface="Times New Roman"/>
              <a:ea typeface="Times New Roman"/>
              <a:cs typeface="Times New Roman"/>
              <a:sym typeface="Times New Roman"/>
            </a:endParaRPr>
          </a:p>
          <a:p>
            <a:pPr marL="457200" lvl="0" indent="-357822" algn="l" rtl="0">
              <a:lnSpc>
                <a:spcPct val="150000"/>
              </a:lnSpc>
              <a:spcBef>
                <a:spcPts val="0"/>
              </a:spcBef>
              <a:spcAft>
                <a:spcPts val="0"/>
              </a:spcAft>
              <a:buClr>
                <a:schemeClr val="dk1"/>
              </a:buClr>
              <a:buSzPct val="100000"/>
              <a:buFont typeface="Times New Roman"/>
              <a:buChar char="►"/>
            </a:pPr>
            <a:r>
              <a:rPr lang="en-US" sz="2200" dirty="0" err="1">
                <a:solidFill>
                  <a:schemeClr val="dk1"/>
                </a:solidFill>
                <a:latin typeface="Times New Roman"/>
                <a:ea typeface="Times New Roman"/>
                <a:cs typeface="Times New Roman"/>
                <a:sym typeface="Times New Roman"/>
              </a:rPr>
              <a:t>pdf_file.write</a:t>
            </a:r>
            <a:r>
              <a:rPr lang="en-US" sz="2200" dirty="0">
                <a:solidFill>
                  <a:schemeClr val="dk1"/>
                </a:solidFill>
                <a:latin typeface="Times New Roman"/>
                <a:ea typeface="Times New Roman"/>
                <a:cs typeface="Times New Roman"/>
                <a:sym typeface="Times New Roman"/>
              </a:rPr>
              <a:t> to write data from link to file</a:t>
            </a:r>
            <a:endParaRPr sz="2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dirty="0"/>
          </a:p>
        </p:txBody>
      </p:sp>
      <p:pic>
        <p:nvPicPr>
          <p:cNvPr id="296" name="Google Shape;296;g2a5bf2cc2f4_1_0"/>
          <p:cNvPicPr preferRelativeResize="0"/>
          <p:nvPr/>
        </p:nvPicPr>
        <p:blipFill>
          <a:blip r:embed="rId3">
            <a:alphaModFix/>
          </a:blip>
          <a:stretch>
            <a:fillRect/>
          </a:stretch>
        </p:blipFill>
        <p:spPr>
          <a:xfrm>
            <a:off x="10203759" y="213350"/>
            <a:ext cx="1428750" cy="781050"/>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1607</TotalTime>
  <Words>1639</Words>
  <Application>Microsoft Office PowerPoint</Application>
  <PresentationFormat>Widescreen</PresentationFormat>
  <Paragraphs>167</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Noto Sans Symbols</vt:lpstr>
      <vt:lpstr>Times</vt:lpstr>
      <vt:lpstr>Times New Roman</vt:lpstr>
      <vt:lpstr>Trebuchet MS</vt:lpstr>
      <vt:lpstr>Facet</vt:lpstr>
      <vt:lpstr>PowerPoint Presentation</vt:lpstr>
      <vt:lpstr>PowerPoint Presentation</vt:lpstr>
      <vt:lpstr>INTRODUCTION</vt:lpstr>
      <vt:lpstr>PowerPoint Presentation</vt:lpstr>
      <vt:lpstr>BACKGROUND Challenges of Contribution Sentences Classification</vt:lpstr>
      <vt:lpstr>BACKGROUND Research Objects</vt:lpstr>
      <vt:lpstr>Related Work</vt:lpstr>
      <vt:lpstr>PowerPoint Presentation</vt:lpstr>
      <vt:lpstr>Methodology</vt:lpstr>
      <vt:lpstr>PowerPoint Presentation</vt:lpstr>
      <vt:lpstr>Methodology</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Cherukupally, Manasa</cp:lastModifiedBy>
  <cp:revision>11</cp:revision>
  <dcterms:created xsi:type="dcterms:W3CDTF">2019-07-08T18:39:15Z</dcterms:created>
  <dcterms:modified xsi:type="dcterms:W3CDTF">2023-12-14T22:51:54Z</dcterms:modified>
</cp:coreProperties>
</file>